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17" r:id="rId2"/>
    <p:sldId id="302" r:id="rId3"/>
    <p:sldId id="264" r:id="rId4"/>
    <p:sldId id="321" r:id="rId5"/>
    <p:sldId id="329" r:id="rId6"/>
    <p:sldId id="361" r:id="rId7"/>
    <p:sldId id="394" r:id="rId8"/>
    <p:sldId id="325" r:id="rId9"/>
    <p:sldId id="411" r:id="rId10"/>
    <p:sldId id="396" r:id="rId11"/>
    <p:sldId id="397" r:id="rId12"/>
    <p:sldId id="398" r:id="rId13"/>
    <p:sldId id="399" r:id="rId14"/>
    <p:sldId id="409" r:id="rId15"/>
    <p:sldId id="357" r:id="rId16"/>
    <p:sldId id="364" r:id="rId17"/>
    <p:sldId id="379" r:id="rId18"/>
    <p:sldId id="365" r:id="rId19"/>
    <p:sldId id="366" r:id="rId20"/>
    <p:sldId id="355" r:id="rId21"/>
    <p:sldId id="384" r:id="rId22"/>
    <p:sldId id="367" r:id="rId23"/>
    <p:sldId id="368" r:id="rId24"/>
    <p:sldId id="369" r:id="rId25"/>
    <p:sldId id="401" r:id="rId26"/>
    <p:sldId id="374" r:id="rId27"/>
    <p:sldId id="372" r:id="rId28"/>
    <p:sldId id="370" r:id="rId29"/>
    <p:sldId id="403" r:id="rId30"/>
    <p:sldId id="373" r:id="rId31"/>
    <p:sldId id="377" r:id="rId32"/>
    <p:sldId id="375" r:id="rId33"/>
    <p:sldId id="405" r:id="rId34"/>
    <p:sldId id="353" r:id="rId35"/>
    <p:sldId id="356" r:id="rId36"/>
    <p:sldId id="380" r:id="rId37"/>
    <p:sldId id="378" r:id="rId38"/>
    <p:sldId id="345" r:id="rId39"/>
    <p:sldId id="318" r:id="rId40"/>
    <p:sldId id="383" r:id="rId41"/>
    <p:sldId id="395" r:id="rId42"/>
    <p:sldId id="389" r:id="rId43"/>
    <p:sldId id="382" r:id="rId44"/>
    <p:sldId id="400" r:id="rId45"/>
    <p:sldId id="385" r:id="rId46"/>
    <p:sldId id="388" r:id="rId47"/>
    <p:sldId id="386" r:id="rId48"/>
    <p:sldId id="390" r:id="rId49"/>
    <p:sldId id="391" r:id="rId50"/>
    <p:sldId id="392" r:id="rId51"/>
    <p:sldId id="407" r:id="rId52"/>
    <p:sldId id="352" r:id="rId53"/>
    <p:sldId id="349" r:id="rId54"/>
    <p:sldId id="350" r:id="rId55"/>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1997" autoAdjust="0"/>
  </p:normalViewPr>
  <p:slideViewPr>
    <p:cSldViewPr snapToGrid="0" snapToObjects="1">
      <p:cViewPr>
        <p:scale>
          <a:sx n="100" d="100"/>
          <a:sy n="100" d="100"/>
        </p:scale>
        <p:origin x="180" y="39"/>
      </p:cViewPr>
      <p:guideLst>
        <p:guide orient="horz" pos="2041"/>
        <p:guide pos="3629"/>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78" d="100"/>
          <a:sy n="78"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10/08/2019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3330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Cloning</a:t>
            </a:r>
            <a:r>
              <a:rPr lang="en-US" sz="1200" b="0" i="0" u="none" strike="noStrike" kern="1200" dirty="0">
                <a:solidFill>
                  <a:schemeClr val="tx1"/>
                </a:solidFill>
                <a:effectLst/>
                <a:latin typeface="+mn-lt"/>
                <a:ea typeface="+mn-ea"/>
                <a:cs typeface="+mn-cs"/>
              </a:rPr>
              <a:t> a repository is very different from </a:t>
            </a:r>
            <a:r>
              <a:rPr lang="en-US" sz="1200" b="0" i="1" u="none" strike="noStrike" kern="1200" dirty="0">
                <a:solidFill>
                  <a:schemeClr val="tx1"/>
                </a:solidFill>
                <a:effectLst/>
                <a:latin typeface="+mn-lt"/>
                <a:ea typeface="+mn-ea"/>
                <a:cs typeface="+mn-cs"/>
              </a:rPr>
              <a:t>pulling</a:t>
            </a:r>
            <a:r>
              <a:rPr lang="en-US" sz="1200" b="0" i="0" u="none" strike="noStrike" kern="1200" dirty="0">
                <a:solidFill>
                  <a:schemeClr val="tx1"/>
                </a:solidFill>
                <a:effectLst/>
                <a:latin typeface="+mn-lt"/>
                <a:ea typeface="+mn-ea"/>
                <a:cs typeface="+mn-cs"/>
              </a:rPr>
              <a:t> from a repository. If you clone a remote repository, Git will:</a:t>
            </a:r>
          </a:p>
          <a:p>
            <a:r>
              <a:rPr lang="en-US" sz="1200" b="0" i="0" u="none" strike="noStrike" kern="1200" dirty="0">
                <a:solidFill>
                  <a:schemeClr val="tx1"/>
                </a:solidFill>
                <a:effectLst/>
                <a:latin typeface="+mn-lt"/>
                <a:ea typeface="+mn-ea"/>
                <a:cs typeface="+mn-cs"/>
              </a:rPr>
              <a:t>Download the entire project into a specified directory; and</a:t>
            </a:r>
          </a:p>
          <a:p>
            <a:r>
              <a:rPr lang="en-US" sz="1200" b="0" i="0" u="none" strike="noStrike" kern="1200" dirty="0">
                <a:solidFill>
                  <a:schemeClr val="tx1"/>
                </a:solidFill>
                <a:effectLst/>
                <a:latin typeface="+mn-lt"/>
                <a:ea typeface="+mn-ea"/>
                <a:cs typeface="+mn-cs"/>
              </a:rPr>
              <a:t>Create a remote repository called origin and point it to the URL you pass.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18</a:t>
            </a:fld>
            <a:endParaRPr lang="en-AU"/>
          </a:p>
        </p:txBody>
      </p:sp>
    </p:spTree>
    <p:extLst>
      <p:ext uri="{BB962C8B-B14F-4D97-AF65-F5344CB8AC3E}">
        <p14:creationId xmlns:p14="http://schemas.microsoft.com/office/powerpoint/2010/main" val="394156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25</a:t>
            </a:fld>
            <a:endParaRPr lang="en-AU"/>
          </a:p>
        </p:txBody>
      </p:sp>
    </p:spTree>
    <p:extLst>
      <p:ext uri="{BB962C8B-B14F-4D97-AF65-F5344CB8AC3E}">
        <p14:creationId xmlns:p14="http://schemas.microsoft.com/office/powerpoint/2010/main" val="553794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of the best pieces of advice that we've read was "you always have enough time to compose a meaningful commit message." </a:t>
            </a:r>
          </a:p>
          <a:p>
            <a:r>
              <a:rPr lang="en-US" sz="1200" b="0" i="0" u="none" strike="noStrike" kern="1200" dirty="0">
                <a:solidFill>
                  <a:schemeClr val="tx1"/>
                </a:solidFill>
                <a:effectLst/>
                <a:latin typeface="+mn-lt"/>
                <a:ea typeface="+mn-ea"/>
                <a:cs typeface="+mn-cs"/>
              </a:rPr>
              <a:t>It's true. Please make your summary meaningful. Not necessarily long, just meaningful. We tend to add a description probably once every 20 commits if we can't sum up the commit well in the summary.</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28</a:t>
            </a:fld>
            <a:endParaRPr lang="en-AU"/>
          </a:p>
        </p:txBody>
      </p:sp>
    </p:spTree>
    <p:extLst>
      <p:ext uri="{BB962C8B-B14F-4D97-AF65-F5344CB8AC3E}">
        <p14:creationId xmlns:p14="http://schemas.microsoft.com/office/powerpoint/2010/main" val="1898077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git remote add upstream [</a:t>
            </a:r>
            <a:r>
              <a:rPr lang="en-US" sz="1200" u="none" strike="noStrike" kern="1200" dirty="0" err="1">
                <a:solidFill>
                  <a:schemeClr val="tx1"/>
                </a:solidFill>
                <a:effectLst/>
                <a:latin typeface="+mn-lt"/>
                <a:ea typeface="+mn-ea"/>
                <a:cs typeface="+mn-cs"/>
              </a:rPr>
              <a:t>url</a:t>
            </a:r>
            <a:r>
              <a:rPr lang="en-US" sz="1200" u="none" strike="noStrike" kern="1200" dirty="0">
                <a:solidFill>
                  <a:schemeClr val="tx1"/>
                </a:solidFill>
                <a:effectLst/>
                <a:latin typeface="+mn-lt"/>
                <a:ea typeface="+mn-ea"/>
                <a:cs typeface="+mn-cs"/>
              </a:rPr>
              <a:t> to the original repo] </a:t>
            </a:r>
          </a:p>
          <a:p>
            <a:r>
              <a:rPr lang="en-US" sz="1200" u="none" strike="noStrike" kern="1200" dirty="0">
                <a:solidFill>
                  <a:schemeClr val="tx1"/>
                </a:solidFill>
                <a:effectLst/>
                <a:latin typeface="+mn-lt"/>
                <a:ea typeface="+mn-ea"/>
                <a:cs typeface="+mn-cs"/>
              </a:rPr>
              <a:t>git checkout [branch to be updated] </a:t>
            </a:r>
          </a:p>
          <a:p>
            <a:r>
              <a:rPr lang="en-US" sz="1200" u="none" strike="noStrike" kern="1200" dirty="0">
                <a:solidFill>
                  <a:schemeClr val="tx1"/>
                </a:solidFill>
                <a:effectLst/>
                <a:latin typeface="+mn-lt"/>
                <a:ea typeface="+mn-ea"/>
                <a:cs typeface="+mn-cs"/>
              </a:rPr>
              <a:t>git fetch --all </a:t>
            </a:r>
          </a:p>
          <a:p>
            <a:r>
              <a:rPr lang="en-US" sz="1200" u="none" strike="noStrike" kern="1200" dirty="0">
                <a:solidFill>
                  <a:schemeClr val="tx1"/>
                </a:solidFill>
                <a:effectLst/>
                <a:latin typeface="+mn-lt"/>
                <a:ea typeface="+mn-ea"/>
                <a:cs typeface="+mn-cs"/>
              </a:rPr>
              <a:t>git merge upstream/[branch to be updated]</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31</a:t>
            </a:fld>
            <a:endParaRPr lang="en-AU"/>
          </a:p>
        </p:txBody>
      </p:sp>
    </p:spTree>
    <p:extLst>
      <p:ext uri="{BB962C8B-B14F-4D97-AF65-F5344CB8AC3E}">
        <p14:creationId xmlns:p14="http://schemas.microsoft.com/office/powerpoint/2010/main" val="3459474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the "pull" command, Git will:</a:t>
            </a:r>
          </a:p>
          <a:p>
            <a:r>
              <a:rPr lang="en-US" dirty="0"/>
              <a:t>Pull changes in the current branch made by other developers; and</a:t>
            </a:r>
          </a:p>
          <a:p>
            <a:r>
              <a:rPr lang="en-US" dirty="0"/>
              <a:t>Synchronize your local repository with the remote repository.</a:t>
            </a:r>
          </a:p>
          <a:p>
            <a:r>
              <a:rPr lang="en-US" dirty="0"/>
              <a:t>The "pull" command doesn't create a new directory with the project name. Git will only pull updates to make sure that your the local repository is up to date.</a:t>
            </a:r>
          </a:p>
          <a:p>
            <a:endParaRPr lang="en-AU" dirty="0"/>
          </a:p>
          <a:p>
            <a:endParaRPr lang="en-AU" dirty="0"/>
          </a:p>
          <a:p>
            <a:endParaRPr lang="en-AU" dirty="0"/>
          </a:p>
          <a:p>
            <a:r>
              <a:rPr lang="en-AU" dirty="0"/>
              <a:t>git branch –d </a:t>
            </a:r>
            <a:r>
              <a:rPr lang="en-AU" dirty="0" err="1"/>
              <a:t>myBranch</a:t>
            </a:r>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32</a:t>
            </a:fld>
            <a:endParaRPr lang="en-AU"/>
          </a:p>
        </p:txBody>
      </p:sp>
    </p:spTree>
    <p:extLst>
      <p:ext uri="{BB962C8B-B14F-4D97-AF65-F5344CB8AC3E}">
        <p14:creationId xmlns:p14="http://schemas.microsoft.com/office/powerpoint/2010/main" val="284672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38</a:t>
            </a:fld>
            <a:endParaRPr lang="en-US" dirty="0"/>
          </a:p>
        </p:txBody>
      </p:sp>
    </p:spTree>
    <p:extLst>
      <p:ext uri="{BB962C8B-B14F-4D97-AF65-F5344CB8AC3E}">
        <p14:creationId xmlns:p14="http://schemas.microsoft.com/office/powerpoint/2010/main" val="313789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39</a:t>
            </a:fld>
            <a:endParaRPr lang="en-AU"/>
          </a:p>
        </p:txBody>
      </p:sp>
    </p:spTree>
    <p:extLst>
      <p:ext uri="{BB962C8B-B14F-4D97-AF65-F5344CB8AC3E}">
        <p14:creationId xmlns:p14="http://schemas.microsoft.com/office/powerpoint/2010/main" val="4027068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Contrary to the above comments, git pull and git fetch are </a:t>
            </a:r>
            <a:r>
              <a:rPr lang="en-US" sz="1200" i="1" u="none" strike="noStrike" kern="1200" dirty="0">
                <a:solidFill>
                  <a:schemeClr val="tx1"/>
                </a:solidFill>
                <a:effectLst/>
                <a:latin typeface="+mn-lt"/>
                <a:ea typeface="+mn-ea"/>
                <a:cs typeface="+mn-cs"/>
              </a:rPr>
              <a:t>not</a:t>
            </a:r>
            <a:r>
              <a:rPr lang="en-US" sz="1200" u="none" strike="noStrike" kern="1200" dirty="0">
                <a:solidFill>
                  <a:schemeClr val="tx1"/>
                </a:solidFill>
                <a:effectLst/>
                <a:latin typeface="+mn-lt"/>
                <a:ea typeface="+mn-ea"/>
                <a:cs typeface="+mn-cs"/>
              </a:rPr>
              <a:t> completely different commands. Rather, doing a git pull on a given branch is the same as doing a git fetch followed by either merging or rebasing the current branch on its remote counterpart which was just updated.</a:t>
            </a:r>
          </a:p>
          <a:p>
            <a:pPr fontAlgn="base"/>
            <a:r>
              <a:rPr lang="en-US" sz="1200" u="none" strike="noStrike" kern="1200" dirty="0">
                <a:solidFill>
                  <a:schemeClr val="tx1"/>
                </a:solidFill>
                <a:effectLst/>
                <a:latin typeface="+mn-lt"/>
                <a:ea typeface="+mn-ea"/>
                <a:cs typeface="+mn-cs"/>
              </a:rPr>
              <a:t>The utility of doing a git pull is that often the reason we fetch is to update a local branch with the version on the remote. So it is a bit of a convenience. We can always do fetch followed by merge separately.</a:t>
            </a:r>
          </a:p>
          <a:p>
            <a:pPr fontAlgn="base"/>
            <a:endParaRPr lang="en-US" dirty="0"/>
          </a:p>
          <a:p>
            <a:pPr fontAlgn="base"/>
            <a:r>
              <a:rPr lang="en-AU" dirty="0"/>
              <a:t>git fetch –all same as git remote update</a:t>
            </a:r>
          </a:p>
          <a:p>
            <a:pPr fontAlgn="base"/>
            <a:endParaRPr lang="en-AU" sz="1200" u="none" strike="noStrike" kern="1200" dirty="0">
              <a:solidFill>
                <a:schemeClr val="tx1"/>
              </a:solidFill>
              <a:effectLst/>
              <a:latin typeface="+mn-lt"/>
              <a:ea typeface="+mn-ea"/>
              <a:cs typeface="+mn-cs"/>
            </a:endParaRPr>
          </a:p>
          <a:p>
            <a:pPr fontAlgn="base"/>
            <a:r>
              <a:rPr lang="en-US" dirty="0"/>
              <a:t>When you use pull, Git tries to automatically do your work for you. </a:t>
            </a:r>
            <a:r>
              <a:rPr lang="en-US" b="1" dirty="0"/>
              <a:t>It is context sensitive</a:t>
            </a:r>
            <a:r>
              <a:rPr lang="en-US" dirty="0"/>
              <a:t>, so Git will merge any pulled commits into the branch you are currently working in. pull </a:t>
            </a:r>
            <a:r>
              <a:rPr lang="en-US" b="1" dirty="0"/>
              <a:t>automatically merges the commits without letting you review them first</a:t>
            </a:r>
            <a:r>
              <a:rPr lang="en-US" dirty="0"/>
              <a:t>. If you don’t closely manage your branches, you may run into frequent conflicts.</a:t>
            </a:r>
          </a:p>
          <a:p>
            <a:pPr fontAlgn="base"/>
            <a:r>
              <a:rPr lang="en-US" dirty="0"/>
              <a:t>When you fetch, Git gathers any commits from the target branch that do not exist in your current branch and </a:t>
            </a:r>
            <a:r>
              <a:rPr lang="en-US" b="1" dirty="0"/>
              <a:t>stores them in your local repository</a:t>
            </a:r>
            <a:r>
              <a:rPr lang="en-US" dirty="0"/>
              <a:t>. However, </a:t>
            </a:r>
            <a:r>
              <a:rPr lang="en-US" b="1" dirty="0"/>
              <a:t>it does not merge them with your current branch</a:t>
            </a:r>
            <a:r>
              <a:rPr lang="en-US" dirty="0"/>
              <a:t>. This is particularly useful if you need to keep your repository up to date, but are working on something that might break if you update your files. To integrate the commits into your master branch, you use merge.</a:t>
            </a:r>
          </a:p>
          <a:p>
            <a:pPr fontAlgn="base"/>
            <a:endParaRPr lang="en-US" sz="1200" u="none" strike="noStrike"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40</a:t>
            </a:fld>
            <a:endParaRPr lang="en-AU"/>
          </a:p>
        </p:txBody>
      </p:sp>
    </p:spTree>
    <p:extLst>
      <p:ext uri="{BB962C8B-B14F-4D97-AF65-F5344CB8AC3E}">
        <p14:creationId xmlns:p14="http://schemas.microsoft.com/office/powerpoint/2010/main" val="1375065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44</a:t>
            </a:fld>
            <a:endParaRPr lang="en-AU"/>
          </a:p>
        </p:txBody>
      </p:sp>
    </p:spTree>
    <p:extLst>
      <p:ext uri="{BB962C8B-B14F-4D97-AF65-F5344CB8AC3E}">
        <p14:creationId xmlns:p14="http://schemas.microsoft.com/office/powerpoint/2010/main" val="80975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46</a:t>
            </a:fld>
            <a:endParaRPr lang="en-AU"/>
          </a:p>
        </p:txBody>
      </p:sp>
    </p:spTree>
    <p:extLst>
      <p:ext uri="{BB962C8B-B14F-4D97-AF65-F5344CB8AC3E}">
        <p14:creationId xmlns:p14="http://schemas.microsoft.com/office/powerpoint/2010/main" val="157587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DE6872-B327-4DE0-801B-AA3C105FBA3C}" type="slidenum">
              <a:rPr lang="en-AU" smtClean="0"/>
              <a:t>2</a:t>
            </a:fld>
            <a:endParaRPr lang="en-AU"/>
          </a:p>
        </p:txBody>
      </p:sp>
    </p:spTree>
    <p:extLst>
      <p:ext uri="{BB962C8B-B14F-4D97-AF65-F5344CB8AC3E}">
        <p14:creationId xmlns:p14="http://schemas.microsoft.com/office/powerpoint/2010/main" val="1680246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a:t>
            </a:r>
          </a:p>
        </p:txBody>
      </p:sp>
      <p:sp>
        <p:nvSpPr>
          <p:cNvPr id="4" name="Slide Number Placeholder 3"/>
          <p:cNvSpPr>
            <a:spLocks noGrp="1"/>
          </p:cNvSpPr>
          <p:nvPr>
            <p:ph type="sldNum" sz="quarter" idx="10"/>
          </p:nvPr>
        </p:nvSpPr>
        <p:spPr/>
        <p:txBody>
          <a:bodyPr/>
          <a:lstStyle/>
          <a:p>
            <a:fld id="{E12FC564-3DFE-44C1-8DD2-A9D80977F78A}" type="slidenum">
              <a:rPr lang="en-US" smtClean="0"/>
              <a:t>47</a:t>
            </a:fld>
            <a:endParaRPr lang="en-US" dirty="0"/>
          </a:p>
        </p:txBody>
      </p:sp>
    </p:spTree>
    <p:extLst>
      <p:ext uri="{BB962C8B-B14F-4D97-AF65-F5344CB8AC3E}">
        <p14:creationId xmlns:p14="http://schemas.microsoft.com/office/powerpoint/2010/main" val="3100310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54</a:t>
            </a:fld>
            <a:endParaRPr lang="en-AU"/>
          </a:p>
        </p:txBody>
      </p:sp>
    </p:spTree>
    <p:extLst>
      <p:ext uri="{BB962C8B-B14F-4D97-AF65-F5344CB8AC3E}">
        <p14:creationId xmlns:p14="http://schemas.microsoft.com/office/powerpoint/2010/main" val="245895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4</a:t>
            </a:fld>
            <a:endParaRPr lang="en-US"/>
          </a:p>
        </p:txBody>
      </p:sp>
    </p:spTree>
    <p:extLst>
      <p:ext uri="{BB962C8B-B14F-4D97-AF65-F5344CB8AC3E}">
        <p14:creationId xmlns:p14="http://schemas.microsoft.com/office/powerpoint/2010/main" val="209583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Git! I hate you already!“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Most of us dislike Git on the first try even after running the most basic Git commands. Having a Git cheat sheet taped to our table doesn't help. Git is very complicated, as you can't learn all its concepts by just using it.</a:t>
            </a:r>
          </a:p>
          <a:p>
            <a:r>
              <a:rPr lang="en-US" sz="1200" b="0" i="0" u="none" strike="noStrike" kern="1200" dirty="0">
                <a:solidFill>
                  <a:schemeClr val="tx1"/>
                </a:solidFill>
                <a:effectLst/>
                <a:latin typeface="+mn-lt"/>
                <a:ea typeface="+mn-ea"/>
                <a:cs typeface="+mn-cs"/>
              </a:rPr>
              <a:t>To make Git our best friend, we should understand how Git works. To do so, we should also start using basic Git commands.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What's Git?</a:t>
            </a:r>
          </a:p>
          <a:p>
            <a:r>
              <a:rPr lang="en-US" sz="1200" b="0" i="0" u="none" strike="noStrike" kern="1200" dirty="0">
                <a:solidFill>
                  <a:schemeClr val="tx1"/>
                </a:solidFill>
                <a:effectLst/>
                <a:latin typeface="+mn-lt"/>
                <a:ea typeface="+mn-ea"/>
                <a:cs typeface="+mn-cs"/>
              </a:rPr>
              <a:t>Git is a distributed version control system (DVCS). "Distributed" means that all developers within a team have a complete version of the project. A version control system is simply software that lets you effectively manage application versions. Thanks to Git, you'll be able to do the following:</a:t>
            </a:r>
          </a:p>
          <a:p>
            <a:r>
              <a:rPr lang="en-US" sz="1200" b="0" i="0" u="none" strike="noStrike" kern="1200" dirty="0">
                <a:solidFill>
                  <a:schemeClr val="tx1"/>
                </a:solidFill>
                <a:effectLst/>
                <a:latin typeface="+mn-lt"/>
                <a:ea typeface="+mn-ea"/>
                <a:cs typeface="+mn-cs"/>
              </a:rPr>
              <a:t>Keep track of all files in a project</a:t>
            </a:r>
          </a:p>
          <a:p>
            <a:r>
              <a:rPr lang="en-US" sz="1200" b="0" i="0" u="none" strike="noStrike" kern="1200" dirty="0">
                <a:solidFill>
                  <a:schemeClr val="tx1"/>
                </a:solidFill>
                <a:effectLst/>
                <a:latin typeface="+mn-lt"/>
                <a:ea typeface="+mn-ea"/>
                <a:cs typeface="+mn-cs"/>
              </a:rPr>
              <a:t>Record any changes to project files</a:t>
            </a:r>
          </a:p>
          <a:p>
            <a:r>
              <a:rPr lang="en-US" sz="1200" b="0" i="0" u="none" strike="noStrike" kern="1200" dirty="0">
                <a:solidFill>
                  <a:schemeClr val="tx1"/>
                </a:solidFill>
                <a:effectLst/>
                <a:latin typeface="+mn-lt"/>
                <a:ea typeface="+mn-ea"/>
                <a:cs typeface="+mn-cs"/>
              </a:rPr>
              <a:t>Restore previous versions of files</a:t>
            </a:r>
          </a:p>
          <a:p>
            <a:r>
              <a:rPr lang="en-US" sz="1200" b="0" i="0" u="none" strike="noStrike" kern="1200" dirty="0">
                <a:solidFill>
                  <a:schemeClr val="tx1"/>
                </a:solidFill>
                <a:effectLst/>
                <a:latin typeface="+mn-lt"/>
                <a:ea typeface="+mn-ea"/>
                <a:cs typeface="+mn-cs"/>
              </a:rPr>
              <a:t>Compare and analyze code</a:t>
            </a:r>
          </a:p>
          <a:p>
            <a:r>
              <a:rPr lang="en-US" sz="1200" b="0" i="0" u="none" strike="noStrike" kern="1200" dirty="0">
                <a:solidFill>
                  <a:schemeClr val="tx1"/>
                </a:solidFill>
                <a:effectLst/>
                <a:latin typeface="+mn-lt"/>
                <a:ea typeface="+mn-ea"/>
                <a:cs typeface="+mn-cs"/>
              </a:rPr>
              <a:t>Merge code from different computers and different team members.</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5</a:t>
            </a:fld>
            <a:endParaRPr lang="en-AU"/>
          </a:p>
        </p:txBody>
      </p:sp>
    </p:spTree>
    <p:extLst>
      <p:ext uri="{BB962C8B-B14F-4D97-AF65-F5344CB8AC3E}">
        <p14:creationId xmlns:p14="http://schemas.microsoft.com/office/powerpoint/2010/main" val="349170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6</a:t>
            </a:fld>
            <a:endParaRPr lang="en-AU"/>
          </a:p>
        </p:txBody>
      </p:sp>
    </p:spTree>
    <p:extLst>
      <p:ext uri="{BB962C8B-B14F-4D97-AF65-F5344CB8AC3E}">
        <p14:creationId xmlns:p14="http://schemas.microsoft.com/office/powerpoint/2010/main" val="765567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It’s the worst source control system! (except for all the others). </a:t>
            </a:r>
            <a:r>
              <a:rPr lang="en-AU" dirty="0"/>
              <a:t> </a:t>
            </a:r>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170473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Can  use </a:t>
            </a:r>
          </a:p>
        </p:txBody>
      </p:sp>
      <p:sp>
        <p:nvSpPr>
          <p:cNvPr id="4" name="Slide Number Placeholder 3"/>
          <p:cNvSpPr>
            <a:spLocks noGrp="1"/>
          </p:cNvSpPr>
          <p:nvPr>
            <p:ph type="sldNum" sz="quarter" idx="10"/>
          </p:nvPr>
        </p:nvSpPr>
        <p:spPr/>
        <p:txBody>
          <a:bodyPr/>
          <a:lstStyle/>
          <a:p>
            <a:fld id="{29655703-2842-D847-8952-105355514C79}" type="slidenum">
              <a:rPr lang="en-US" smtClean="0"/>
              <a:t>9</a:t>
            </a:fld>
            <a:endParaRPr lang="en-US"/>
          </a:p>
        </p:txBody>
      </p:sp>
    </p:spTree>
    <p:extLst>
      <p:ext uri="{BB962C8B-B14F-4D97-AF65-F5344CB8AC3E}">
        <p14:creationId xmlns:p14="http://schemas.microsoft.com/office/powerpoint/2010/main" val="321464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15</a:t>
            </a:fld>
            <a:endParaRPr lang="en-AU"/>
          </a:p>
        </p:txBody>
      </p:sp>
    </p:spTree>
    <p:extLst>
      <p:ext uri="{BB962C8B-B14F-4D97-AF65-F5344CB8AC3E}">
        <p14:creationId xmlns:p14="http://schemas.microsoft.com/office/powerpoint/2010/main" val="416440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4292E"/>
                </a:solidFill>
                <a:latin typeface="-apple-system"/>
              </a:rPr>
              <a:t>Because you don't have write permissions to the repository, you'll have to fork it to your own repo, and do your commits there.</a:t>
            </a:r>
            <a:endParaRPr lang="en-AU" dirty="0"/>
          </a:p>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17</a:t>
            </a:fld>
            <a:endParaRPr lang="en-AU"/>
          </a:p>
        </p:txBody>
      </p:sp>
    </p:spTree>
    <p:extLst>
      <p:ext uri="{BB962C8B-B14F-4D97-AF65-F5344CB8AC3E}">
        <p14:creationId xmlns:p14="http://schemas.microsoft.com/office/powerpoint/2010/main" val="35932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196488" y="-485237"/>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D92F26DE-97CD-42D0-A4A7-B7A179DB8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31880" y="3005089"/>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cstate="email">
              <a:alphaModFix amt="20000"/>
              <a:extLst>
                <a:ext uri="{28A0092B-C50C-407E-A947-70E740481C1C}">
                  <a14:useLocalDpi xmlns:a14="http://schemas.microsoft.com/office/drawing/2010/main"/>
                </a:ext>
              </a:extLst>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50000"/>
              </a:schemeClr>
            </a:gs>
            <a:gs pos="48000">
              <a:schemeClr val="tx2">
                <a:lumMod val="40000"/>
                <a:lumOff val="60000"/>
              </a:schemeClr>
            </a:gs>
            <a:gs pos="100000">
              <a:schemeClr val="tx2">
                <a:lumMod val="40000"/>
                <a:lumOff val="6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pic>
        <p:nvPicPr>
          <p:cNvPr id="9" name="Picture 8">
            <a:extLst>
              <a:ext uri="{FF2B5EF4-FFF2-40B4-BE49-F238E27FC236}">
                <a16:creationId xmlns:a16="http://schemas.microsoft.com/office/drawing/2014/main" id="{0175538D-C5E1-48B3-802D-F3579AA9FE4C}"/>
              </a:ext>
            </a:extLst>
          </p:cNvPr>
          <p:cNvPicPr>
            <a:picLocks noChangeAspect="1"/>
          </p:cNvPicPr>
          <p:nvPr userDrawn="1"/>
        </p:nvPicPr>
        <p:blipFill>
          <a:blip r:embed="rId9"/>
          <a:stretch>
            <a:fillRect/>
          </a:stretch>
        </p:blipFill>
        <p:spPr>
          <a:xfrm>
            <a:off x="9219076" y="5924550"/>
            <a:ext cx="2495550" cy="390525"/>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tif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hyperlink" Target="https://rubygarage.org/blog/most-basic-git-commands-with-examples" TargetMode="External"/><Relationship Id="rId13" Type="http://schemas.openxmlformats.org/officeDocument/2006/relationships/hyperlink" Target="https://www.git-tower.com/learn/git/ebook/en/command-line/introduction" TargetMode="External"/><Relationship Id="rId3" Type="http://schemas.openxmlformats.org/officeDocument/2006/relationships/hyperlink" Target="http://www.eqqon.com/index.php/Collaborative_Github_Workflow" TargetMode="External"/><Relationship Id="rId7" Type="http://schemas.openxmlformats.org/officeDocument/2006/relationships/hyperlink" Target="https://blog.github.com/2015-06-08-how-to-undo-almost-anything-with-git/" TargetMode="External"/><Relationship Id="rId12" Type="http://schemas.openxmlformats.org/officeDocument/2006/relationships/hyperlink" Target="https://www.git-tower.com/learn/git/faq" TargetMode="External"/><Relationship Id="rId2" Type="http://schemas.openxmlformats.org/officeDocument/2006/relationships/hyperlink" Target="https://git-scm.com/" TargetMode="External"/><Relationship Id="rId1" Type="http://schemas.openxmlformats.org/officeDocument/2006/relationships/slideLayout" Target="../slideLayouts/slideLayout3.xml"/><Relationship Id="rId6" Type="http://schemas.openxmlformats.org/officeDocument/2006/relationships/hyperlink" Target="https://github.com/git-tips/tips" TargetMode="External"/><Relationship Id="rId11" Type="http://schemas.openxmlformats.org/officeDocument/2006/relationships/hyperlink" Target="http://www.differencebetween.net/technology/difference-between-git-fetch-and-git-pull/" TargetMode="External"/><Relationship Id="rId5" Type="http://schemas.openxmlformats.org/officeDocument/2006/relationships/hyperlink" Target="https://medium.freecodecamp.org/git-cheat-sheet-and-best-practices-c6ce5321f52" TargetMode="External"/><Relationship Id="rId15" Type="http://schemas.openxmlformats.org/officeDocument/2006/relationships/hyperlink" Target="https://www.pass.org/AttendanEvent/OnlineEvents/24HoursofPASS.aspx" TargetMode="External"/><Relationship Id="rId10" Type="http://schemas.openxmlformats.org/officeDocument/2006/relationships/hyperlink" Target="https://www.ibm.com/developerworks/library/d-learn-workings-git/" TargetMode="External"/><Relationship Id="rId4" Type="http://schemas.openxmlformats.org/officeDocument/2006/relationships/hyperlink" Target="https://zeroturnaround.com/rebellabs/git-commands-and-best-practices-cheat-sheet/" TargetMode="External"/><Relationship Id="rId9" Type="http://schemas.openxmlformats.org/officeDocument/2006/relationships/hyperlink" Target="http://michaeljswart.com/2018/07/the-bare-minimum-you-need-to-know-to-work-with-git/" TargetMode="External"/><Relationship Id="rId14" Type="http://schemas.openxmlformats.org/officeDocument/2006/relationships/hyperlink" Target="https://www.git-tower.com/learn/git/ebook/en/desktop-gui/introductio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a:t>GitHub 101 </a:t>
            </a:r>
            <a:br>
              <a:rPr lang="en-AU" b="1" dirty="0"/>
            </a:br>
            <a:r>
              <a:rPr lang="en-US" dirty="0"/>
              <a:t>Using </a:t>
            </a:r>
            <a:r>
              <a:rPr lang="en-US" dirty="0" err="1"/>
              <a:t>Github</a:t>
            </a:r>
            <a:r>
              <a:rPr lang="en-US" dirty="0"/>
              <a:t> and Git for Source Control</a:t>
            </a:r>
          </a:p>
        </p:txBody>
      </p:sp>
      <p:sp>
        <p:nvSpPr>
          <p:cNvPr id="3" name="Text Placeholder 2"/>
          <p:cNvSpPr>
            <a:spLocks noGrp="1"/>
          </p:cNvSpPr>
          <p:nvPr>
            <p:ph type="body" sz="quarter" idx="10"/>
          </p:nvPr>
        </p:nvSpPr>
        <p:spPr/>
        <p:txBody>
          <a:bodyPr/>
          <a:lstStyle/>
          <a:p>
            <a:r>
              <a:rPr lang="en-US" dirty="0">
                <a:solidFill>
                  <a:schemeClr val="tx1"/>
                </a:solidFill>
              </a:rPr>
              <a:t>Patrick Flynn | Link Group Australia</a:t>
            </a:r>
          </a:p>
        </p:txBody>
      </p:sp>
    </p:spTree>
    <p:extLst>
      <p:ext uri="{BB962C8B-B14F-4D97-AF65-F5344CB8AC3E}">
        <p14:creationId xmlns:p14="http://schemas.microsoft.com/office/powerpoint/2010/main" val="51488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A631-25F8-4FCE-A06D-E1CA73986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880" y="-1"/>
            <a:ext cx="10348728" cy="6480175"/>
          </a:xfrm>
          <a:prstGeom prst="rect">
            <a:avLst/>
          </a:prstGeom>
        </p:spPr>
      </p:pic>
    </p:spTree>
    <p:extLst>
      <p:ext uri="{BB962C8B-B14F-4D97-AF65-F5344CB8AC3E}">
        <p14:creationId xmlns:p14="http://schemas.microsoft.com/office/powerpoint/2010/main" val="2363612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122D3-E621-4184-AD68-08DCD0DF42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54289" cy="6480175"/>
          </a:xfrm>
          <a:prstGeom prst="rect">
            <a:avLst/>
          </a:prstGeom>
        </p:spPr>
      </p:pic>
    </p:spTree>
    <p:extLst>
      <p:ext uri="{BB962C8B-B14F-4D97-AF65-F5344CB8AC3E}">
        <p14:creationId xmlns:p14="http://schemas.microsoft.com/office/powerpoint/2010/main" val="129092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4607-6B9A-465E-A15B-4A6B84E29F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380871" cy="6480175"/>
          </a:xfrm>
          <a:prstGeom prst="rect">
            <a:avLst/>
          </a:prstGeom>
        </p:spPr>
      </p:pic>
    </p:spTree>
    <p:extLst>
      <p:ext uri="{BB962C8B-B14F-4D97-AF65-F5344CB8AC3E}">
        <p14:creationId xmlns:p14="http://schemas.microsoft.com/office/powerpoint/2010/main" val="2081976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00BB-5BA5-4790-8025-C12A30CAE7B9}"/>
              </a:ext>
            </a:extLst>
          </p:cNvPr>
          <p:cNvSpPr/>
          <p:nvPr/>
        </p:nvSpPr>
        <p:spPr>
          <a:xfrm>
            <a:off x="112542" y="126831"/>
            <a:ext cx="9467556" cy="369332"/>
          </a:xfrm>
          <a:prstGeom prst="rect">
            <a:avLst/>
          </a:prstGeom>
        </p:spPr>
        <p:txBody>
          <a:bodyPr wrap="square">
            <a:spAutoFit/>
          </a:bodyPr>
          <a:lstStyle/>
          <a:p>
            <a:r>
              <a:rPr lang="en-AU" dirty="0"/>
              <a:t>www.differencebetween.net/technology/difference-between-git-and-github/</a:t>
            </a:r>
          </a:p>
        </p:txBody>
      </p:sp>
      <p:pic>
        <p:nvPicPr>
          <p:cNvPr id="9" name="Picture 8">
            <a:extLst>
              <a:ext uri="{FF2B5EF4-FFF2-40B4-BE49-F238E27FC236}">
                <a16:creationId xmlns:a16="http://schemas.microsoft.com/office/drawing/2014/main" id="{4A632DFE-876C-463F-B6B5-276F3FA50598}"/>
              </a:ext>
            </a:extLst>
          </p:cNvPr>
          <p:cNvPicPr>
            <a:picLocks noChangeAspect="1"/>
          </p:cNvPicPr>
          <p:nvPr/>
        </p:nvPicPr>
        <p:blipFill>
          <a:blip r:embed="rId2"/>
          <a:stretch>
            <a:fillRect/>
          </a:stretch>
        </p:blipFill>
        <p:spPr>
          <a:xfrm>
            <a:off x="253218" y="614174"/>
            <a:ext cx="6862050" cy="5739170"/>
          </a:xfrm>
          <a:prstGeom prst="rect">
            <a:avLst/>
          </a:prstGeom>
        </p:spPr>
      </p:pic>
    </p:spTree>
    <p:extLst>
      <p:ext uri="{BB962C8B-B14F-4D97-AF65-F5344CB8AC3E}">
        <p14:creationId xmlns:p14="http://schemas.microsoft.com/office/powerpoint/2010/main" val="231839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Workflow</a:t>
            </a:r>
          </a:p>
        </p:txBody>
      </p:sp>
    </p:spTree>
    <p:extLst>
      <p:ext uri="{BB962C8B-B14F-4D97-AF65-F5344CB8AC3E}">
        <p14:creationId xmlns:p14="http://schemas.microsoft.com/office/powerpoint/2010/main" val="203467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346AB-574C-4640-8A50-F6117BD359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963" y="1372226"/>
            <a:ext cx="1967351" cy="3957711"/>
          </a:xfrm>
          <a:prstGeom prst="rect">
            <a:avLst/>
          </a:prstGeom>
        </p:spPr>
      </p:pic>
      <p:pic>
        <p:nvPicPr>
          <p:cNvPr id="5" name="Picture 4">
            <a:extLst>
              <a:ext uri="{FF2B5EF4-FFF2-40B4-BE49-F238E27FC236}">
                <a16:creationId xmlns:a16="http://schemas.microsoft.com/office/drawing/2014/main" id="{E6E25C48-06CB-4F92-81D6-FC66F3AF79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78017" y="483859"/>
            <a:ext cx="752293" cy="1469100"/>
          </a:xfrm>
          <a:prstGeom prst="rect">
            <a:avLst/>
          </a:prstGeom>
        </p:spPr>
      </p:pic>
      <p:pic>
        <p:nvPicPr>
          <p:cNvPr id="11" name="Picture 10">
            <a:extLst>
              <a:ext uri="{FF2B5EF4-FFF2-40B4-BE49-F238E27FC236}">
                <a16:creationId xmlns:a16="http://schemas.microsoft.com/office/drawing/2014/main" id="{00C30B39-EBF0-4942-8444-0AA43E3EB8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9476" y="2344615"/>
            <a:ext cx="3836694" cy="2588455"/>
          </a:xfrm>
          <a:prstGeom prst="rect">
            <a:avLst/>
          </a:prstGeom>
        </p:spPr>
      </p:pic>
      <p:pic>
        <p:nvPicPr>
          <p:cNvPr id="17" name="Picture 16">
            <a:extLst>
              <a:ext uri="{FF2B5EF4-FFF2-40B4-BE49-F238E27FC236}">
                <a16:creationId xmlns:a16="http://schemas.microsoft.com/office/drawing/2014/main" id="{CEE65BC5-FCA0-450E-B95B-CBBC8DFE34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1464" y="1805547"/>
            <a:ext cx="1754781" cy="928727"/>
          </a:xfrm>
          <a:prstGeom prst="rect">
            <a:avLst/>
          </a:prstGeom>
        </p:spPr>
      </p:pic>
      <p:pic>
        <p:nvPicPr>
          <p:cNvPr id="9" name="Picture 8">
            <a:extLst>
              <a:ext uri="{FF2B5EF4-FFF2-40B4-BE49-F238E27FC236}">
                <a16:creationId xmlns:a16="http://schemas.microsoft.com/office/drawing/2014/main" id="{B47A442F-51A5-4855-A2F4-7678AF1E55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310" y="2435798"/>
            <a:ext cx="1754780" cy="1830568"/>
          </a:xfrm>
          <a:prstGeom prst="rect">
            <a:avLst/>
          </a:prstGeom>
        </p:spPr>
      </p:pic>
      <p:pic>
        <p:nvPicPr>
          <p:cNvPr id="4" name="Picture 3">
            <a:extLst>
              <a:ext uri="{FF2B5EF4-FFF2-40B4-BE49-F238E27FC236}">
                <a16:creationId xmlns:a16="http://schemas.microsoft.com/office/drawing/2014/main" id="{892658F4-0D1C-4E61-82F1-FE19EA84C6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2785" y="293742"/>
            <a:ext cx="1516851" cy="2050873"/>
          </a:xfrm>
          <a:prstGeom prst="rect">
            <a:avLst/>
          </a:prstGeom>
        </p:spPr>
      </p:pic>
      <p:pic>
        <p:nvPicPr>
          <p:cNvPr id="7" name="Picture 6">
            <a:extLst>
              <a:ext uri="{FF2B5EF4-FFF2-40B4-BE49-F238E27FC236}">
                <a16:creationId xmlns:a16="http://schemas.microsoft.com/office/drawing/2014/main" id="{63844B7D-FE4A-4010-8A1B-4CAC77E41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71394" y="335945"/>
            <a:ext cx="1375743" cy="2142056"/>
          </a:xfrm>
          <a:prstGeom prst="rect">
            <a:avLst/>
          </a:prstGeom>
        </p:spPr>
      </p:pic>
      <p:grpSp>
        <p:nvGrpSpPr>
          <p:cNvPr id="18" name="Group 17">
            <a:extLst>
              <a:ext uri="{FF2B5EF4-FFF2-40B4-BE49-F238E27FC236}">
                <a16:creationId xmlns:a16="http://schemas.microsoft.com/office/drawing/2014/main" id="{5DCDC824-18CC-43F9-BAE2-2825BDC27C4B}"/>
              </a:ext>
            </a:extLst>
          </p:cNvPr>
          <p:cNvGrpSpPr/>
          <p:nvPr/>
        </p:nvGrpSpPr>
        <p:grpSpPr>
          <a:xfrm>
            <a:off x="6907237" y="3058030"/>
            <a:ext cx="2976288" cy="1077218"/>
            <a:chOff x="6907237" y="3058030"/>
            <a:chExt cx="2976288" cy="1077218"/>
          </a:xfrm>
        </p:grpSpPr>
        <p:sp>
          <p:nvSpPr>
            <p:cNvPr id="2" name="TextBox 1">
              <a:extLst>
                <a:ext uri="{FF2B5EF4-FFF2-40B4-BE49-F238E27FC236}">
                  <a16:creationId xmlns:a16="http://schemas.microsoft.com/office/drawing/2014/main" id="{6C9E5683-ED48-4121-AA0E-A80842DBE961}"/>
                </a:ext>
              </a:extLst>
            </p:cNvPr>
            <p:cNvSpPr txBox="1"/>
            <p:nvPr/>
          </p:nvSpPr>
          <p:spPr>
            <a:xfrm>
              <a:off x="7951562" y="3058030"/>
              <a:ext cx="1931963" cy="1077218"/>
            </a:xfrm>
            <a:prstGeom prst="rect">
              <a:avLst/>
            </a:prstGeom>
            <a:noFill/>
          </p:spPr>
          <p:txBody>
            <a:bodyPr wrap="square" rtlCol="0">
              <a:spAutoFit/>
            </a:bodyPr>
            <a:lstStyle/>
            <a:p>
              <a:r>
                <a:rPr lang="en-AU" sz="1600" dirty="0">
                  <a:latin typeface="Arial Black" panose="020B0A04020102020204" pitchFamily="34" charset="0"/>
                </a:rPr>
                <a:t>BRANCH</a:t>
              </a:r>
            </a:p>
            <a:p>
              <a:r>
                <a:rPr lang="en-AU" sz="1600" dirty="0">
                  <a:latin typeface="Arial Black" panose="020B0A04020102020204" pitchFamily="34" charset="0"/>
                </a:rPr>
                <a:t>CHECKOUT</a:t>
              </a:r>
            </a:p>
            <a:p>
              <a:r>
                <a:rPr lang="en-AU" sz="1600" dirty="0">
                  <a:latin typeface="Arial Black" panose="020B0A04020102020204" pitchFamily="34" charset="0"/>
                </a:rPr>
                <a:t>ADD </a:t>
              </a:r>
            </a:p>
            <a:p>
              <a:r>
                <a:rPr lang="en-AU" sz="1600" dirty="0">
                  <a:latin typeface="Arial Black" panose="020B0A04020102020204" pitchFamily="34" charset="0"/>
                </a:rPr>
                <a:t>COMMIT</a:t>
              </a:r>
            </a:p>
          </p:txBody>
        </p:sp>
        <p:cxnSp>
          <p:nvCxnSpPr>
            <p:cNvPr id="13" name="Connector: Curved 12">
              <a:extLst>
                <a:ext uri="{FF2B5EF4-FFF2-40B4-BE49-F238E27FC236}">
                  <a16:creationId xmlns:a16="http://schemas.microsoft.com/office/drawing/2014/main" id="{950CCAAD-28FF-4751-A67A-C21FEDF35343}"/>
                </a:ext>
              </a:extLst>
            </p:cNvPr>
            <p:cNvCxnSpPr>
              <a:cxnSpLocks/>
            </p:cNvCxnSpPr>
            <p:nvPr/>
          </p:nvCxnSpPr>
          <p:spPr>
            <a:xfrm>
              <a:off x="6907237" y="3240087"/>
              <a:ext cx="990903" cy="501747"/>
            </a:xfrm>
            <a:prstGeom prst="curved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03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Fork</a:t>
            </a:r>
          </a:p>
        </p:txBody>
      </p:sp>
    </p:spTree>
    <p:extLst>
      <p:ext uri="{BB962C8B-B14F-4D97-AF65-F5344CB8AC3E}">
        <p14:creationId xmlns:p14="http://schemas.microsoft.com/office/powerpoint/2010/main" val="427980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D74F-47AF-4B0A-B9FE-22B70EBB87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57718"/>
            <a:ext cx="11520488" cy="5339655"/>
          </a:xfrm>
          <a:prstGeom prst="rect">
            <a:avLst/>
          </a:prstGeom>
        </p:spPr>
      </p:pic>
      <p:sp>
        <p:nvSpPr>
          <p:cNvPr id="7" name="Rectangle 6">
            <a:extLst>
              <a:ext uri="{FF2B5EF4-FFF2-40B4-BE49-F238E27FC236}">
                <a16:creationId xmlns:a16="http://schemas.microsoft.com/office/drawing/2014/main" id="{3A66741B-54A3-469C-B78F-74B4BA7A13F7}"/>
              </a:ext>
            </a:extLst>
          </p:cNvPr>
          <p:cNvSpPr/>
          <p:nvPr/>
        </p:nvSpPr>
        <p:spPr>
          <a:xfrm>
            <a:off x="94322" y="82637"/>
            <a:ext cx="5759450" cy="369332"/>
          </a:xfrm>
          <a:prstGeom prst="rect">
            <a:avLst/>
          </a:prstGeom>
        </p:spPr>
        <p:txBody>
          <a:bodyPr>
            <a:spAutoFit/>
          </a:bodyPr>
          <a:lstStyle/>
          <a:p>
            <a:r>
              <a:rPr lang="en-US" b="1" dirty="0">
                <a:solidFill>
                  <a:srgbClr val="24292E"/>
                </a:solidFill>
                <a:latin typeface="-apple-system"/>
              </a:rPr>
              <a:t>Make a fork of the </a:t>
            </a:r>
            <a:r>
              <a:rPr lang="en-US" b="1" dirty="0" err="1">
                <a:solidFill>
                  <a:srgbClr val="24292E"/>
                </a:solidFill>
                <a:latin typeface="-apple-system"/>
              </a:rPr>
              <a:t>dbatools</a:t>
            </a:r>
            <a:r>
              <a:rPr lang="en-US" b="1" dirty="0">
                <a:solidFill>
                  <a:srgbClr val="24292E"/>
                </a:solidFill>
                <a:latin typeface="-apple-system"/>
              </a:rPr>
              <a:t> repository</a:t>
            </a:r>
          </a:p>
        </p:txBody>
      </p:sp>
    </p:spTree>
    <p:extLst>
      <p:ext uri="{BB962C8B-B14F-4D97-AF65-F5344CB8AC3E}">
        <p14:creationId xmlns:p14="http://schemas.microsoft.com/office/powerpoint/2010/main" val="707014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Clone</a:t>
            </a:r>
          </a:p>
        </p:txBody>
      </p:sp>
    </p:spTree>
    <p:extLst>
      <p:ext uri="{BB962C8B-B14F-4D97-AF65-F5344CB8AC3E}">
        <p14:creationId xmlns:p14="http://schemas.microsoft.com/office/powerpoint/2010/main" val="1143759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507059" y="2565791"/>
            <a:ext cx="6874248"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99207" y="1757637"/>
            <a:ext cx="9932596"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clone https://github.com/SQLLensman/dbatools.git</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021246" cy="707886"/>
          </a:xfrm>
          <a:prstGeom prst="rect">
            <a:avLst/>
          </a:prstGeom>
        </p:spPr>
        <p:txBody>
          <a:bodyPr wrap="none">
            <a:spAutoFit/>
          </a:bodyPr>
          <a:lstStyle/>
          <a:p>
            <a:r>
              <a:rPr lang="en-AU" sz="4000" dirty="0">
                <a:solidFill>
                  <a:schemeClr val="bg1"/>
                </a:solidFill>
                <a:latin typeface="Verdana" panose="020B0604030504040204" pitchFamily="34" charset="0"/>
              </a:rPr>
              <a:t>Clone a Repository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162843"/>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938656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7" y="2552608"/>
            <a:ext cx="4159808" cy="720000"/>
          </a:xfrm>
        </p:spPr>
        <p:txBody>
          <a:bodyPr/>
          <a:lstStyle/>
          <a:p>
            <a:r>
              <a:rPr lang="en-AU" dirty="0">
                <a:solidFill>
                  <a:schemeClr val="bg1"/>
                </a:solidFill>
              </a:rPr>
              <a:t>Patrick Flynn</a:t>
            </a:r>
            <a:br>
              <a:rPr lang="en-AU" dirty="0">
                <a:solidFill>
                  <a:schemeClr val="bg1"/>
                </a:solidFill>
              </a:rPr>
            </a:br>
            <a:r>
              <a:rPr lang="en-AU" sz="2400" dirty="0">
                <a:solidFill>
                  <a:schemeClr val="bg1"/>
                </a:solidFill>
              </a:rPr>
              <a:t>SQL Server DBA Link 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799" y="4394352"/>
            <a:ext cx="635195" cy="606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6229" y="4351428"/>
            <a:ext cx="2114550" cy="535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2646" dirty="0">
                <a:solidFill>
                  <a:schemeClr val="bg1"/>
                </a:solidFill>
              </a:rPr>
              <a:t> </a:t>
            </a:r>
            <a:r>
              <a:rPr lang="en-GB" sz="1600" dirty="0">
                <a:solidFill>
                  <a:schemeClr val="bg1"/>
                </a:solidFill>
              </a:rPr>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37198" y="5304482"/>
            <a:ext cx="1852613"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u="sng" dirty="0">
                <a:solidFill>
                  <a:schemeClr val="bg1"/>
                </a:solidFill>
              </a:rPr>
              <a:t>Patrick Flynn</a:t>
            </a:r>
            <a:endParaRPr lang="en-CA" sz="1600" dirty="0">
              <a:solidFill>
                <a:schemeClr val="bg1"/>
              </a:solidFill>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799" y="5203866"/>
            <a:ext cx="621805" cy="561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5477" y="3683243"/>
            <a:ext cx="609838" cy="609838"/>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37198" y="3780536"/>
            <a:ext cx="3382776" cy="36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7"/>
              </a:spcBef>
            </a:pPr>
            <a:r>
              <a:rPr lang="en-GB" sz="1600" dirty="0">
                <a:solidFill>
                  <a:schemeClr val="bg1"/>
                </a:solidFill>
              </a:rPr>
              <a:t>sqlsaturday@sqllensman.com</a:t>
            </a:r>
          </a:p>
        </p:txBody>
      </p:sp>
      <p:sp>
        <p:nvSpPr>
          <p:cNvPr id="21" name="TextBox 20">
            <a:extLst>
              <a:ext uri="{FF2B5EF4-FFF2-40B4-BE49-F238E27FC236}">
                <a16:creationId xmlns:a16="http://schemas.microsoft.com/office/drawing/2014/main" id="{57D8E25E-02C1-1044-B1CA-385DBBAA96FF}"/>
              </a:ext>
            </a:extLst>
          </p:cNvPr>
          <p:cNvSpPr txBox="1"/>
          <p:nvPr/>
        </p:nvSpPr>
        <p:spPr>
          <a:xfrm>
            <a:off x="151366" y="6129914"/>
            <a:ext cx="2634723" cy="276999"/>
          </a:xfrm>
          <a:prstGeom prst="rect">
            <a:avLst/>
          </a:prstGeom>
          <a:noFill/>
        </p:spPr>
        <p:txBody>
          <a:bodyPr wrap="square" rtlCol="0">
            <a:spAutoFit/>
          </a:bodyPr>
          <a:lstStyle/>
          <a:p>
            <a:r>
              <a:rPr lang="en-AU" sz="1200" b="1" dirty="0">
                <a:solidFill>
                  <a:schemeClr val="accent1"/>
                </a:solidFill>
                <a:latin typeface="Source Sans Pro Light" panose="020B0403030403020204" pitchFamily="34" charset="0"/>
              </a:rPr>
              <a:t>#866</a:t>
            </a:r>
            <a:r>
              <a:rPr lang="en-AU" sz="1200" b="1" baseline="0" dirty="0">
                <a:solidFill>
                  <a:schemeClr val="accent1"/>
                </a:solidFill>
                <a:latin typeface="Source Sans Pro Light" panose="020B0403030403020204" pitchFamily="34" charset="0"/>
              </a:rPr>
              <a:t> | Auckland 2019</a:t>
            </a:r>
            <a:endParaRPr lang="en-AU" sz="1200" b="1" dirty="0">
              <a:solidFill>
                <a:schemeClr val="accent1"/>
              </a:solidFill>
              <a:latin typeface="Source Sans Pro Light" panose="020B0403030403020204" pitchFamily="34" charset="0"/>
            </a:endParaRP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799" y="350261"/>
            <a:ext cx="2285116" cy="1641475"/>
          </a:xfrm>
          <a:prstGeom prst="ellipse">
            <a:avLst/>
          </a:prstGeom>
        </p:spPr>
      </p:pic>
      <p:pic>
        <p:nvPicPr>
          <p:cNvPr id="12" name="Picture 11">
            <a:extLst>
              <a:ext uri="{FF2B5EF4-FFF2-40B4-BE49-F238E27FC236}">
                <a16:creationId xmlns:a16="http://schemas.microsoft.com/office/drawing/2014/main" id="{A5326891-F3DF-4BD4-BF42-D8AD9086B6C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61597" y="415296"/>
            <a:ext cx="2412065" cy="612017"/>
          </a:xfrm>
          <a:prstGeom prst="rect">
            <a:avLst/>
          </a:prstGeom>
        </p:spPr>
      </p:pic>
      <p:sp>
        <p:nvSpPr>
          <p:cNvPr id="14" name="Rectangle 13">
            <a:extLst>
              <a:ext uri="{FF2B5EF4-FFF2-40B4-BE49-F238E27FC236}">
                <a16:creationId xmlns:a16="http://schemas.microsoft.com/office/drawing/2014/main" id="{B8D61A96-735F-4791-9054-B630E893C456}"/>
              </a:ext>
            </a:extLst>
          </p:cNvPr>
          <p:cNvSpPr/>
          <p:nvPr/>
        </p:nvSpPr>
        <p:spPr>
          <a:xfrm>
            <a:off x="6710289" y="2636912"/>
            <a:ext cx="4810199" cy="1477328"/>
          </a:xfrm>
          <a:prstGeom prst="rect">
            <a:avLst/>
          </a:prstGeom>
        </p:spPr>
        <p:txBody>
          <a:bodyPr wrap="square">
            <a:spAutoFit/>
          </a:bodyPr>
          <a:lstStyle/>
          <a:p>
            <a:r>
              <a:rPr lang="en-AU" dirty="0">
                <a:solidFill>
                  <a:schemeClr val="bg1"/>
                </a:solidFill>
              </a:rPr>
              <a:t>MCM – SQL Server 2008 </a:t>
            </a:r>
          </a:p>
          <a:p>
            <a:r>
              <a:rPr lang="en-AU" dirty="0">
                <a:solidFill>
                  <a:schemeClr val="bg1"/>
                </a:solidFill>
              </a:rPr>
              <a:t>MCSM – Data Platform</a:t>
            </a:r>
          </a:p>
          <a:p>
            <a:r>
              <a:rPr lang="en-AU" dirty="0">
                <a:solidFill>
                  <a:schemeClr val="bg1"/>
                </a:solidFill>
              </a:rPr>
              <a:t>Production DBA for 10+ years.</a:t>
            </a:r>
          </a:p>
          <a:p>
            <a:endParaRPr lang="en-AU" dirty="0">
              <a:solidFill>
                <a:schemeClr val="bg1"/>
              </a:solidFill>
            </a:endParaRPr>
          </a:p>
          <a:p>
            <a:r>
              <a:rPr lang="en-AU" dirty="0">
                <a:solidFill>
                  <a:schemeClr val="bg1"/>
                </a:solidFill>
              </a:rPr>
              <a:t>https://github.com/sqllensman/Presentations</a:t>
            </a:r>
          </a:p>
        </p:txBody>
      </p:sp>
    </p:spTree>
    <p:extLst>
      <p:ext uri="{BB962C8B-B14F-4D97-AF65-F5344CB8AC3E}">
        <p14:creationId xmlns:p14="http://schemas.microsoft.com/office/powerpoint/2010/main" val="46294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A56BC-5391-4A6E-898D-8F6667960D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92" y="226555"/>
            <a:ext cx="11520488" cy="5400513"/>
          </a:xfrm>
          <a:prstGeom prst="rect">
            <a:avLst/>
          </a:prstGeom>
        </p:spPr>
      </p:pic>
    </p:spTree>
    <p:extLst>
      <p:ext uri="{BB962C8B-B14F-4D97-AF65-F5344CB8AC3E}">
        <p14:creationId xmlns:p14="http://schemas.microsoft.com/office/powerpoint/2010/main" val="246132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284321" y="1123208"/>
            <a:ext cx="10973834" cy="36933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git remote add upstream https://github.com/sqlcollaborative/dbatools.git</a:t>
            </a:r>
            <a:r>
              <a:rPr lang="en-AU" b="1" dirty="0">
                <a:solidFill>
                  <a:schemeClr val="bg1"/>
                </a:solidFill>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F9AFD831-9409-42AD-A8E5-4B2F000527D6}"/>
              </a:ext>
            </a:extLst>
          </p:cNvPr>
          <p:cNvSpPr/>
          <p:nvPr/>
        </p:nvSpPr>
        <p:spPr>
          <a:xfrm>
            <a:off x="284321" y="346007"/>
            <a:ext cx="7372531" cy="707886"/>
          </a:xfrm>
          <a:prstGeom prst="rect">
            <a:avLst/>
          </a:prstGeom>
        </p:spPr>
        <p:txBody>
          <a:bodyPr wrap="none">
            <a:spAutoFit/>
          </a:bodyPr>
          <a:lstStyle/>
          <a:p>
            <a:r>
              <a:rPr lang="en-AU" sz="4000" dirty="0">
                <a:solidFill>
                  <a:schemeClr val="bg1"/>
                </a:solidFill>
                <a:latin typeface="Verdana" panose="020B0604030504040204" pitchFamily="34" charset="0"/>
              </a:rPr>
              <a:t>Configure Upstream remote</a:t>
            </a:r>
            <a:endParaRPr lang="en-AU" sz="4000" dirty="0">
              <a:solidFill>
                <a:schemeClr val="bg1"/>
              </a:solidFill>
            </a:endParaRPr>
          </a:p>
        </p:txBody>
      </p:sp>
      <p:pic>
        <p:nvPicPr>
          <p:cNvPr id="10" name="Picture 9">
            <a:extLst>
              <a:ext uri="{FF2B5EF4-FFF2-40B4-BE49-F238E27FC236}">
                <a16:creationId xmlns:a16="http://schemas.microsoft.com/office/drawing/2014/main" id="{CFECA234-F25B-41B0-8BAC-AD93519E3270}"/>
              </a:ext>
            </a:extLst>
          </p:cNvPr>
          <p:cNvPicPr>
            <a:picLocks noChangeAspect="1"/>
          </p:cNvPicPr>
          <p:nvPr/>
        </p:nvPicPr>
        <p:blipFill>
          <a:blip r:embed="rId2"/>
          <a:stretch>
            <a:fillRect/>
          </a:stretch>
        </p:blipFill>
        <p:spPr>
          <a:xfrm>
            <a:off x="396863" y="1762376"/>
            <a:ext cx="4287983" cy="4469031"/>
          </a:xfrm>
          <a:prstGeom prst="rect">
            <a:avLst/>
          </a:prstGeom>
        </p:spPr>
      </p:pic>
      <p:cxnSp>
        <p:nvCxnSpPr>
          <p:cNvPr id="12" name="Straight Arrow Connector 11">
            <a:extLst>
              <a:ext uri="{FF2B5EF4-FFF2-40B4-BE49-F238E27FC236}">
                <a16:creationId xmlns:a16="http://schemas.microsoft.com/office/drawing/2014/main" id="{64D1AF53-5D07-45BE-AB54-8B8AA9EB5DBC}"/>
              </a:ext>
            </a:extLst>
          </p:cNvPr>
          <p:cNvCxnSpPr/>
          <p:nvPr/>
        </p:nvCxnSpPr>
        <p:spPr>
          <a:xfrm flipV="1">
            <a:off x="4103077" y="2311791"/>
            <a:ext cx="2274277" cy="17397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C17335-6BA6-4B19-9925-1A69551D9E1A}"/>
              </a:ext>
            </a:extLst>
          </p:cNvPr>
          <p:cNvCxnSpPr>
            <a:cxnSpLocks/>
          </p:cNvCxnSpPr>
          <p:nvPr/>
        </p:nvCxnSpPr>
        <p:spPr>
          <a:xfrm flipV="1">
            <a:off x="1613095" y="3181643"/>
            <a:ext cx="4764259" cy="86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7F6FAF-E1CE-4F60-9D24-2876ECEC3A49}"/>
              </a:ext>
            </a:extLst>
          </p:cNvPr>
          <p:cNvSpPr txBox="1"/>
          <p:nvPr/>
        </p:nvSpPr>
        <p:spPr>
          <a:xfrm>
            <a:off x="6457071" y="2127125"/>
            <a:ext cx="2282804" cy="369332"/>
          </a:xfrm>
          <a:prstGeom prst="rect">
            <a:avLst/>
          </a:prstGeom>
          <a:noFill/>
        </p:spPr>
        <p:txBody>
          <a:bodyPr wrap="none" rtlCol="0">
            <a:spAutoFit/>
          </a:bodyPr>
          <a:lstStyle/>
          <a:p>
            <a:r>
              <a:rPr lang="en-AU" dirty="0"/>
              <a:t>Added automatically</a:t>
            </a:r>
          </a:p>
        </p:txBody>
      </p:sp>
      <p:sp>
        <p:nvSpPr>
          <p:cNvPr id="17" name="TextBox 16">
            <a:extLst>
              <a:ext uri="{FF2B5EF4-FFF2-40B4-BE49-F238E27FC236}">
                <a16:creationId xmlns:a16="http://schemas.microsoft.com/office/drawing/2014/main" id="{4BD68968-E12A-4890-B774-C6CA53E42F97}"/>
              </a:ext>
            </a:extLst>
          </p:cNvPr>
          <p:cNvSpPr txBox="1"/>
          <p:nvPr/>
        </p:nvSpPr>
        <p:spPr>
          <a:xfrm>
            <a:off x="6452184" y="2996977"/>
            <a:ext cx="2709396" cy="369332"/>
          </a:xfrm>
          <a:prstGeom prst="rect">
            <a:avLst/>
          </a:prstGeom>
          <a:noFill/>
        </p:spPr>
        <p:txBody>
          <a:bodyPr wrap="none" rtlCol="0">
            <a:spAutoFit/>
          </a:bodyPr>
          <a:lstStyle/>
          <a:p>
            <a:r>
              <a:rPr lang="en-AU" dirty="0"/>
              <a:t>Most be added manually</a:t>
            </a:r>
          </a:p>
        </p:txBody>
      </p:sp>
    </p:spTree>
    <p:extLst>
      <p:ext uri="{BB962C8B-B14F-4D97-AF65-F5344CB8AC3E}">
        <p14:creationId xmlns:p14="http://schemas.microsoft.com/office/powerpoint/2010/main" val="20101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Branch</a:t>
            </a:r>
          </a:p>
        </p:txBody>
      </p:sp>
    </p:spTree>
    <p:extLst>
      <p:ext uri="{BB962C8B-B14F-4D97-AF65-F5344CB8AC3E}">
        <p14:creationId xmlns:p14="http://schemas.microsoft.com/office/powerpoint/2010/main" val="547273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469545" y="2830929"/>
            <a:ext cx="4620863" cy="2329766"/>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9932596"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branch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push –u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41830" cy="707886"/>
          </a:xfrm>
          <a:prstGeom prst="rect">
            <a:avLst/>
          </a:prstGeom>
        </p:spPr>
        <p:txBody>
          <a:bodyPr wrap="none">
            <a:spAutoFit/>
          </a:bodyPr>
          <a:lstStyle/>
          <a:p>
            <a:r>
              <a:rPr lang="en-AU" sz="4000" dirty="0">
                <a:solidFill>
                  <a:schemeClr val="bg1"/>
                </a:solidFill>
                <a:latin typeface="Verdana" panose="020B0604030504040204" pitchFamily="34" charset="0"/>
              </a:rPr>
              <a:t>Create a Branch</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07059" y="5332120"/>
            <a:ext cx="4679486" cy="338554"/>
          </a:xfrm>
          <a:prstGeom prst="rect">
            <a:avLst/>
          </a:prstGeom>
          <a:noFill/>
        </p:spPr>
        <p:txBody>
          <a:bodyPr wrap="none" rtlCol="0">
            <a:spAutoFit/>
          </a:bodyPr>
          <a:lstStyle/>
          <a:p>
            <a:r>
              <a:rPr lang="en-AU" sz="1600" dirty="0">
                <a:solidFill>
                  <a:schemeClr val="bg1"/>
                </a:solidFill>
              </a:rPr>
              <a:t>Source: Michael Swart (http://michaeljswart.com/)</a:t>
            </a:r>
          </a:p>
        </p:txBody>
      </p:sp>
    </p:spTree>
    <p:extLst>
      <p:ext uri="{BB962C8B-B14F-4D97-AF65-F5344CB8AC3E}">
        <p14:creationId xmlns:p14="http://schemas.microsoft.com/office/powerpoint/2010/main" val="1472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AU" b="1" dirty="0">
                <a:solidFill>
                  <a:schemeClr val="tx1"/>
                </a:solidFill>
              </a:rPr>
              <a:t>Change Stuff</a:t>
            </a:r>
            <a:r>
              <a:rPr lang="en-AU" dirty="0"/>
              <a:t> </a:t>
            </a:r>
            <a:endParaRPr lang="en-US" dirty="0"/>
          </a:p>
        </p:txBody>
      </p:sp>
    </p:spTree>
    <p:extLst>
      <p:ext uri="{BB962C8B-B14F-4D97-AF65-F5344CB8AC3E}">
        <p14:creationId xmlns:p14="http://schemas.microsoft.com/office/powerpoint/2010/main" val="73217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7F15A-E02B-4CBD-B92D-15B57FC84AC8}"/>
              </a:ext>
            </a:extLst>
          </p:cNvPr>
          <p:cNvPicPr>
            <a:picLocks noChangeAspect="1"/>
          </p:cNvPicPr>
          <p:nvPr/>
        </p:nvPicPr>
        <p:blipFill>
          <a:blip r:embed="rId3"/>
          <a:stretch>
            <a:fillRect/>
          </a:stretch>
        </p:blipFill>
        <p:spPr>
          <a:xfrm>
            <a:off x="3276987" y="-27955"/>
            <a:ext cx="4929405" cy="6403921"/>
          </a:xfrm>
          <a:prstGeom prst="rect">
            <a:avLst/>
          </a:prstGeom>
        </p:spPr>
      </p:pic>
    </p:spTree>
    <p:extLst>
      <p:ext uri="{BB962C8B-B14F-4D97-AF65-F5344CB8AC3E}">
        <p14:creationId xmlns:p14="http://schemas.microsoft.com/office/powerpoint/2010/main" val="3376749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7"/>
            <a:ext cx="5364468" cy="294035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200329"/>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76938" y="5277514"/>
            <a:ext cx="3258486" cy="261610"/>
          </a:xfrm>
          <a:prstGeom prst="rect">
            <a:avLst/>
          </a:prstGeom>
          <a:noFill/>
        </p:spPr>
        <p:txBody>
          <a:bodyPr wrap="square" rtlCol="0">
            <a:spAutoFit/>
          </a:bodyPr>
          <a:lstStyle/>
          <a:p>
            <a:r>
              <a:rPr lang="en-AU" sz="1100" dirty="0">
                <a:solidFill>
                  <a:schemeClr val="bg1"/>
                </a:solidFill>
              </a:rPr>
              <a:t>Source: Michael Swart (http://michaeljswart.com/)</a:t>
            </a:r>
          </a:p>
        </p:txBody>
      </p:sp>
    </p:spTree>
    <p:extLst>
      <p:ext uri="{BB962C8B-B14F-4D97-AF65-F5344CB8AC3E}">
        <p14:creationId xmlns:p14="http://schemas.microsoft.com/office/powerpoint/2010/main" val="3255873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83518" cy="2950797"/>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569660"/>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0462"/>
            <a:ext cx="3271495" cy="261610"/>
          </a:xfrm>
          <a:prstGeom prst="rect">
            <a:avLst/>
          </a:prstGeom>
          <a:noFill/>
        </p:spPr>
        <p:txBody>
          <a:bodyPr wrap="squar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4369153"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add *</a:t>
            </a:r>
          </a:p>
        </p:txBody>
      </p:sp>
    </p:spTree>
    <p:extLst>
      <p:ext uri="{BB962C8B-B14F-4D97-AF65-F5344CB8AC3E}">
        <p14:creationId xmlns:p14="http://schemas.microsoft.com/office/powerpoint/2010/main" val="4099265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022670" y="2327187"/>
            <a:ext cx="5412093" cy="2966461"/>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1938992"/>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324733"/>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66261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commit –m “commit message”</a:t>
            </a:r>
          </a:p>
        </p:txBody>
      </p:sp>
    </p:spTree>
    <p:extLst>
      <p:ext uri="{BB962C8B-B14F-4D97-AF65-F5344CB8AC3E}">
        <p14:creationId xmlns:p14="http://schemas.microsoft.com/office/powerpoint/2010/main" val="1304488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4778A-949A-4518-B84D-E3FC9B7E72D8}"/>
              </a:ext>
            </a:extLst>
          </p:cNvPr>
          <p:cNvPicPr>
            <a:picLocks noChangeAspect="1"/>
          </p:cNvPicPr>
          <p:nvPr/>
        </p:nvPicPr>
        <p:blipFill>
          <a:blip r:embed="rId2"/>
          <a:stretch>
            <a:fillRect/>
          </a:stretch>
        </p:blipFill>
        <p:spPr>
          <a:xfrm>
            <a:off x="3290037" y="0"/>
            <a:ext cx="4940413" cy="6480175"/>
          </a:xfrm>
          <a:prstGeom prst="rect">
            <a:avLst/>
          </a:prstGeom>
        </p:spPr>
      </p:pic>
    </p:spTree>
    <p:extLst>
      <p:ext uri="{BB962C8B-B14F-4D97-AF65-F5344CB8AC3E}">
        <p14:creationId xmlns:p14="http://schemas.microsoft.com/office/powerpoint/2010/main" val="66716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4F9B0-D82F-4329-9155-A4087B79E9E3}"/>
              </a:ext>
            </a:extLst>
          </p:cNvPr>
          <p:cNvPicPr>
            <a:picLocks noChangeAspect="1"/>
          </p:cNvPicPr>
          <p:nvPr/>
        </p:nvPicPr>
        <p:blipFill>
          <a:blip r:embed="rId2"/>
          <a:stretch>
            <a:fillRect/>
          </a:stretch>
        </p:blipFill>
        <p:spPr>
          <a:xfrm>
            <a:off x="513264" y="2489811"/>
            <a:ext cx="1404958" cy="1459414"/>
          </a:xfrm>
          <a:prstGeom prst="rect">
            <a:avLst/>
          </a:prstGeom>
        </p:spPr>
      </p:pic>
      <p:pic>
        <p:nvPicPr>
          <p:cNvPr id="5" name="Picture 4">
            <a:extLst>
              <a:ext uri="{FF2B5EF4-FFF2-40B4-BE49-F238E27FC236}">
                <a16:creationId xmlns:a16="http://schemas.microsoft.com/office/drawing/2014/main" id="{51B8C23D-5CA3-4690-8370-9B41FC86893D}"/>
              </a:ext>
            </a:extLst>
          </p:cNvPr>
          <p:cNvPicPr>
            <a:picLocks noChangeAspect="1"/>
          </p:cNvPicPr>
          <p:nvPr/>
        </p:nvPicPr>
        <p:blipFill>
          <a:blip r:embed="rId3"/>
          <a:stretch>
            <a:fillRect/>
          </a:stretch>
        </p:blipFill>
        <p:spPr>
          <a:xfrm>
            <a:off x="639881" y="4272810"/>
            <a:ext cx="2486354" cy="994540"/>
          </a:xfrm>
          <a:prstGeom prst="rect">
            <a:avLst/>
          </a:prstGeom>
        </p:spPr>
      </p:pic>
      <p:pic>
        <p:nvPicPr>
          <p:cNvPr id="7" name="Picture 6">
            <a:extLst>
              <a:ext uri="{FF2B5EF4-FFF2-40B4-BE49-F238E27FC236}">
                <a16:creationId xmlns:a16="http://schemas.microsoft.com/office/drawing/2014/main" id="{C3C99E42-8CDB-4A45-9C9E-349B26DC1F98}"/>
              </a:ext>
            </a:extLst>
          </p:cNvPr>
          <p:cNvPicPr>
            <a:picLocks noChangeAspect="1"/>
          </p:cNvPicPr>
          <p:nvPr/>
        </p:nvPicPr>
        <p:blipFill>
          <a:blip r:embed="rId4"/>
          <a:stretch>
            <a:fillRect/>
          </a:stretch>
        </p:blipFill>
        <p:spPr>
          <a:xfrm>
            <a:off x="3217362" y="4263164"/>
            <a:ext cx="2673102" cy="1196679"/>
          </a:xfrm>
          <a:prstGeom prst="rect">
            <a:avLst/>
          </a:prstGeom>
        </p:spPr>
      </p:pic>
      <p:pic>
        <p:nvPicPr>
          <p:cNvPr id="9" name="Picture 8" descr="A picture containing clipart&#10;&#10;Description generated with very high confidence">
            <a:extLst>
              <a:ext uri="{FF2B5EF4-FFF2-40B4-BE49-F238E27FC236}">
                <a16:creationId xmlns:a16="http://schemas.microsoft.com/office/drawing/2014/main" id="{07144B4B-14F7-4FB8-8B25-A85C6093918B}"/>
              </a:ext>
            </a:extLst>
          </p:cNvPr>
          <p:cNvPicPr>
            <a:picLocks noChangeAspect="1"/>
          </p:cNvPicPr>
          <p:nvPr/>
        </p:nvPicPr>
        <p:blipFill>
          <a:blip r:embed="rId5"/>
          <a:stretch>
            <a:fillRect/>
          </a:stretch>
        </p:blipFill>
        <p:spPr>
          <a:xfrm>
            <a:off x="2704743" y="1484542"/>
            <a:ext cx="2194335" cy="1049467"/>
          </a:xfrm>
          <a:prstGeom prst="rect">
            <a:avLst/>
          </a:prstGeom>
        </p:spPr>
      </p:pic>
      <p:pic>
        <p:nvPicPr>
          <p:cNvPr id="11" name="Picture 10">
            <a:extLst>
              <a:ext uri="{FF2B5EF4-FFF2-40B4-BE49-F238E27FC236}">
                <a16:creationId xmlns:a16="http://schemas.microsoft.com/office/drawing/2014/main" id="{F37405FF-62EF-46C3-B273-767E5E39674B}"/>
              </a:ext>
            </a:extLst>
          </p:cNvPr>
          <p:cNvPicPr>
            <a:picLocks noChangeAspect="1"/>
          </p:cNvPicPr>
          <p:nvPr/>
        </p:nvPicPr>
        <p:blipFill>
          <a:blip r:embed="rId6"/>
          <a:stretch>
            <a:fillRect/>
          </a:stretch>
        </p:blipFill>
        <p:spPr>
          <a:xfrm>
            <a:off x="4921043" y="1236310"/>
            <a:ext cx="1349998" cy="1188000"/>
          </a:xfrm>
          <a:prstGeom prst="rect">
            <a:avLst/>
          </a:prstGeom>
        </p:spPr>
      </p:pic>
      <p:pic>
        <p:nvPicPr>
          <p:cNvPr id="13" name="Picture 12">
            <a:extLst>
              <a:ext uri="{FF2B5EF4-FFF2-40B4-BE49-F238E27FC236}">
                <a16:creationId xmlns:a16="http://schemas.microsoft.com/office/drawing/2014/main" id="{230B4B75-C24F-4B60-A29A-BAE4F0D6ECD2}"/>
              </a:ext>
            </a:extLst>
          </p:cNvPr>
          <p:cNvPicPr>
            <a:picLocks noChangeAspect="1"/>
          </p:cNvPicPr>
          <p:nvPr/>
        </p:nvPicPr>
        <p:blipFill>
          <a:blip r:embed="rId7"/>
          <a:stretch>
            <a:fillRect/>
          </a:stretch>
        </p:blipFill>
        <p:spPr>
          <a:xfrm>
            <a:off x="6795933" y="1428337"/>
            <a:ext cx="1795498" cy="756000"/>
          </a:xfrm>
          <a:prstGeom prst="rect">
            <a:avLst/>
          </a:prstGeom>
        </p:spPr>
      </p:pic>
      <p:sp>
        <p:nvSpPr>
          <p:cNvPr id="14" name="TextBox 13">
            <a:extLst>
              <a:ext uri="{FF2B5EF4-FFF2-40B4-BE49-F238E27FC236}">
                <a16:creationId xmlns:a16="http://schemas.microsoft.com/office/drawing/2014/main" id="{2491BEC8-7409-464C-8A3A-B4C5A50706AA}"/>
              </a:ext>
            </a:extLst>
          </p:cNvPr>
          <p:cNvSpPr txBox="1"/>
          <p:nvPr/>
        </p:nvSpPr>
        <p:spPr>
          <a:xfrm>
            <a:off x="1" y="270311"/>
            <a:ext cx="11520488" cy="584775"/>
          </a:xfrm>
          <a:prstGeom prst="rect">
            <a:avLst/>
          </a:prstGeom>
          <a:noFill/>
        </p:spPr>
        <p:txBody>
          <a:bodyPr wrap="square" rtlCol="0">
            <a:spAutoFit/>
          </a:bodyPr>
          <a:lstStyle/>
          <a:p>
            <a:pPr algn="ctr"/>
            <a:r>
              <a:rPr lang="en-NZ" sz="3200" dirty="0"/>
              <a:t>Thanks to our great Sponsors </a:t>
            </a:r>
          </a:p>
        </p:txBody>
      </p:sp>
      <p:sp>
        <p:nvSpPr>
          <p:cNvPr id="12" name="TextBox 11">
            <a:extLst>
              <a:ext uri="{FF2B5EF4-FFF2-40B4-BE49-F238E27FC236}">
                <a16:creationId xmlns:a16="http://schemas.microsoft.com/office/drawing/2014/main" id="{AF083F0B-2C42-485F-990C-DAA9758B1952}"/>
              </a:ext>
            </a:extLst>
          </p:cNvPr>
          <p:cNvSpPr txBox="1"/>
          <p:nvPr/>
        </p:nvSpPr>
        <p:spPr>
          <a:xfrm>
            <a:off x="639881" y="951578"/>
            <a:ext cx="4851328" cy="369332"/>
          </a:xfrm>
          <a:prstGeom prst="rect">
            <a:avLst/>
          </a:prstGeom>
          <a:noFill/>
        </p:spPr>
        <p:txBody>
          <a:bodyPr wrap="square" rtlCol="0">
            <a:spAutoFit/>
          </a:bodyPr>
          <a:lstStyle/>
          <a:p>
            <a:r>
              <a:rPr lang="en-NZ" dirty="0"/>
              <a:t>Gold Sponsors</a:t>
            </a:r>
          </a:p>
        </p:txBody>
      </p:sp>
      <p:sp>
        <p:nvSpPr>
          <p:cNvPr id="15" name="TextBox 14">
            <a:extLst>
              <a:ext uri="{FF2B5EF4-FFF2-40B4-BE49-F238E27FC236}">
                <a16:creationId xmlns:a16="http://schemas.microsoft.com/office/drawing/2014/main" id="{732B87AD-32B5-4CFA-A5E1-D56DA04225FF}"/>
              </a:ext>
            </a:extLst>
          </p:cNvPr>
          <p:cNvSpPr txBox="1"/>
          <p:nvPr/>
        </p:nvSpPr>
        <p:spPr>
          <a:xfrm>
            <a:off x="639881" y="2396697"/>
            <a:ext cx="4851328" cy="369332"/>
          </a:xfrm>
          <a:prstGeom prst="rect">
            <a:avLst/>
          </a:prstGeom>
          <a:noFill/>
        </p:spPr>
        <p:txBody>
          <a:bodyPr wrap="square" rtlCol="0">
            <a:spAutoFit/>
          </a:bodyPr>
          <a:lstStyle/>
          <a:p>
            <a:r>
              <a:rPr lang="en-NZ" dirty="0"/>
              <a:t>Silver Sponsors</a:t>
            </a:r>
          </a:p>
        </p:txBody>
      </p:sp>
      <p:pic>
        <p:nvPicPr>
          <p:cNvPr id="4" name="Picture 3">
            <a:extLst>
              <a:ext uri="{FF2B5EF4-FFF2-40B4-BE49-F238E27FC236}">
                <a16:creationId xmlns:a16="http://schemas.microsoft.com/office/drawing/2014/main" id="{657857BB-6FB0-4A57-B1A3-1484D2016E29}"/>
              </a:ext>
            </a:extLst>
          </p:cNvPr>
          <p:cNvPicPr>
            <a:picLocks noChangeAspect="1"/>
          </p:cNvPicPr>
          <p:nvPr/>
        </p:nvPicPr>
        <p:blipFill>
          <a:blip r:embed="rId8"/>
          <a:stretch>
            <a:fillRect/>
          </a:stretch>
        </p:blipFill>
        <p:spPr>
          <a:xfrm>
            <a:off x="511875" y="1477655"/>
            <a:ext cx="1981477" cy="838317"/>
          </a:xfrm>
          <a:prstGeom prst="rect">
            <a:avLst/>
          </a:prstGeom>
        </p:spPr>
      </p:pic>
      <p:sp>
        <p:nvSpPr>
          <p:cNvPr id="16" name="TextBox 15">
            <a:extLst>
              <a:ext uri="{FF2B5EF4-FFF2-40B4-BE49-F238E27FC236}">
                <a16:creationId xmlns:a16="http://schemas.microsoft.com/office/drawing/2014/main" id="{F8F9E33B-B010-4908-8DFB-6CA0839BE86F}"/>
              </a:ext>
            </a:extLst>
          </p:cNvPr>
          <p:cNvSpPr txBox="1"/>
          <p:nvPr/>
        </p:nvSpPr>
        <p:spPr>
          <a:xfrm>
            <a:off x="639881" y="5243865"/>
            <a:ext cx="4851328" cy="369332"/>
          </a:xfrm>
          <a:prstGeom prst="rect">
            <a:avLst/>
          </a:prstGeom>
          <a:noFill/>
        </p:spPr>
        <p:txBody>
          <a:bodyPr wrap="square" rtlCol="0">
            <a:spAutoFit/>
          </a:bodyPr>
          <a:lstStyle/>
          <a:p>
            <a:r>
              <a:rPr lang="en-NZ" dirty="0"/>
              <a:t>Bronze Sponsors</a:t>
            </a:r>
          </a:p>
        </p:txBody>
      </p:sp>
      <p:pic>
        <p:nvPicPr>
          <p:cNvPr id="8" name="Picture 7" descr="A picture containing object&#10;&#10;Description automatically generated">
            <a:extLst>
              <a:ext uri="{FF2B5EF4-FFF2-40B4-BE49-F238E27FC236}">
                <a16:creationId xmlns:a16="http://schemas.microsoft.com/office/drawing/2014/main" id="{F7230EB3-8568-474D-9612-CD80FE8BBB89}"/>
              </a:ext>
            </a:extLst>
          </p:cNvPr>
          <p:cNvPicPr>
            <a:picLocks noChangeAspect="1"/>
          </p:cNvPicPr>
          <p:nvPr/>
        </p:nvPicPr>
        <p:blipFill>
          <a:blip r:embed="rId9"/>
          <a:stretch>
            <a:fillRect/>
          </a:stretch>
        </p:blipFill>
        <p:spPr>
          <a:xfrm>
            <a:off x="578986" y="5830452"/>
            <a:ext cx="2038635" cy="600159"/>
          </a:xfrm>
          <a:prstGeom prst="rect">
            <a:avLst/>
          </a:prstGeom>
        </p:spPr>
      </p:pic>
      <p:sp>
        <p:nvSpPr>
          <p:cNvPr id="17" name="TextBox 16">
            <a:extLst>
              <a:ext uri="{FF2B5EF4-FFF2-40B4-BE49-F238E27FC236}">
                <a16:creationId xmlns:a16="http://schemas.microsoft.com/office/drawing/2014/main" id="{E9D797D7-D9F3-4EC7-BA15-5CC4C393F690}"/>
              </a:ext>
            </a:extLst>
          </p:cNvPr>
          <p:cNvSpPr txBox="1"/>
          <p:nvPr/>
        </p:nvSpPr>
        <p:spPr>
          <a:xfrm>
            <a:off x="639881" y="4031144"/>
            <a:ext cx="4851328" cy="369332"/>
          </a:xfrm>
          <a:prstGeom prst="rect">
            <a:avLst/>
          </a:prstGeom>
          <a:noFill/>
        </p:spPr>
        <p:txBody>
          <a:bodyPr wrap="square" rtlCol="0">
            <a:spAutoFit/>
          </a:bodyPr>
          <a:lstStyle/>
          <a:p>
            <a:r>
              <a:rPr lang="en-NZ" dirty="0"/>
              <a:t>Global Sponsors</a:t>
            </a:r>
          </a:p>
        </p:txBody>
      </p:sp>
    </p:spTree>
    <p:extLst>
      <p:ext uri="{BB962C8B-B14F-4D97-AF65-F5344CB8AC3E}">
        <p14:creationId xmlns:p14="http://schemas.microsoft.com/office/powerpoint/2010/main" val="1453308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2"/>
          <a:stretch>
            <a:fillRect/>
          </a:stretch>
        </p:blipFill>
        <p:spPr>
          <a:xfrm>
            <a:off x="6022670" y="2327188"/>
            <a:ext cx="5393043"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308324"/>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461665"/>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push origin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856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2677656"/>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 </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5623463" cy="707886"/>
          </a:xfrm>
          <a:prstGeom prst="rect">
            <a:avLst/>
          </a:prstGeom>
        </p:spPr>
        <p:txBody>
          <a:bodyPr wrap="none">
            <a:spAutoFit/>
          </a:bodyPr>
          <a:lstStyle/>
          <a:p>
            <a:r>
              <a:rPr lang="en-AU" sz="4000" dirty="0">
                <a:solidFill>
                  <a:schemeClr val="bg1"/>
                </a:solidFill>
                <a:latin typeface="Verdana" panose="020B0604030504040204" pitchFamily="34" charset="0"/>
              </a:rPr>
              <a:t>Make changes locally</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283206"/>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checkout master</a:t>
            </a:r>
          </a:p>
          <a:p>
            <a:r>
              <a:rPr lang="en-AU" sz="2400" b="1" dirty="0">
                <a:solidFill>
                  <a:schemeClr val="bg1"/>
                </a:solidFill>
                <a:latin typeface="Courier New" panose="02070309020205020404" pitchFamily="49" charset="0"/>
                <a:cs typeface="Courier New" panose="02070309020205020404" pitchFamily="49" charset="0"/>
              </a:rPr>
              <a:t>git merge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44141A50-F50B-41FE-9125-7E5946917CD8}"/>
              </a:ext>
            </a:extLst>
          </p:cNvPr>
          <p:cNvPicPr>
            <a:picLocks noChangeAspect="1"/>
          </p:cNvPicPr>
          <p:nvPr/>
        </p:nvPicPr>
        <p:blipFill>
          <a:blip r:embed="rId3"/>
          <a:stretch>
            <a:fillRect/>
          </a:stretch>
        </p:blipFill>
        <p:spPr>
          <a:xfrm>
            <a:off x="6022669" y="2518741"/>
            <a:ext cx="4216705" cy="2585356"/>
          </a:xfrm>
          <a:prstGeom prst="rect">
            <a:avLst/>
          </a:prstGeom>
        </p:spPr>
      </p:pic>
    </p:spTree>
    <p:extLst>
      <p:ext uri="{BB962C8B-B14F-4D97-AF65-F5344CB8AC3E}">
        <p14:creationId xmlns:p14="http://schemas.microsoft.com/office/powerpoint/2010/main" val="2959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0" s="12549" l="25098"/>
                                      </p:by>
                                    </p:animClr>
                                    <p:animClr clrSpc="hsl" dir="cw">
                                      <p:cBhvr>
                                        <p:cTn id="7" dur="500" fill="hold"/>
                                        <p:tgtEl>
                                          <p:spTgt spid="4">
                                            <p:txEl>
                                              <p:pRg st="0" end="0"/>
                                            </p:txEl>
                                          </p:spTgt>
                                        </p:tgtEl>
                                        <p:attrNameLst>
                                          <p:attrName>fillcolor</p:attrName>
                                        </p:attrNameLst>
                                      </p:cBhvr>
                                      <p:by>
                                        <p:hsl h="0" s="12549" l="25098"/>
                                      </p:by>
                                    </p:animClr>
                                    <p:animClr clrSpc="hsl" dir="cw">
                                      <p:cBhvr>
                                        <p:cTn id="8" dur="500" fill="hold"/>
                                        <p:tgtEl>
                                          <p:spTgt spid="4">
                                            <p:txEl>
                                              <p:pRg st="0" end="0"/>
                                            </p:txEl>
                                          </p:spTgt>
                                        </p:tgtEl>
                                        <p:attrNameLst>
                                          <p:attrName>stroke.color</p:attrName>
                                        </p:attrNameLst>
                                      </p:cBhvr>
                                      <p:by>
                                        <p:hsl h="0" s="12549" l="25098"/>
                                      </p:by>
                                    </p:animClr>
                                    <p:set>
                                      <p:cBhvr>
                                        <p:cTn id="9" dur="500" fill="hold"/>
                                        <p:tgtEl>
                                          <p:spTgt spid="4">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4">
                                            <p:txEl>
                                              <p:pRg st="1" end="1"/>
                                            </p:txEl>
                                          </p:spTgt>
                                        </p:tgtEl>
                                        <p:attrNameLst>
                                          <p:attrName>style.color</p:attrName>
                                        </p:attrNameLst>
                                      </p:cBhvr>
                                      <p:by>
                                        <p:hsl h="0" s="12549" l="25098"/>
                                      </p:by>
                                    </p:animClr>
                                    <p:animClr clrSpc="hsl" dir="cw">
                                      <p:cBhvr>
                                        <p:cTn id="12" dur="500" fill="hold"/>
                                        <p:tgtEl>
                                          <p:spTgt spid="4">
                                            <p:txEl>
                                              <p:pRg st="1" end="1"/>
                                            </p:txEl>
                                          </p:spTgt>
                                        </p:tgtEl>
                                        <p:attrNameLst>
                                          <p:attrName>fillcolor</p:attrName>
                                        </p:attrNameLst>
                                      </p:cBhvr>
                                      <p:by>
                                        <p:hsl h="0" s="12549" l="25098"/>
                                      </p:by>
                                    </p:animClr>
                                    <p:animClr clrSpc="hsl" dir="cw">
                                      <p:cBhvr>
                                        <p:cTn id="13" dur="500" fill="hold"/>
                                        <p:tgtEl>
                                          <p:spTgt spid="4">
                                            <p:txEl>
                                              <p:pRg st="1" end="1"/>
                                            </p:txEl>
                                          </p:spTgt>
                                        </p:tgtEl>
                                        <p:attrNameLst>
                                          <p:attrName>stroke.color</p:attrName>
                                        </p:attrNameLst>
                                      </p:cBhvr>
                                      <p:by>
                                        <p:hsl h="0" s="12549" l="25098"/>
                                      </p:by>
                                    </p:animClr>
                                    <p:set>
                                      <p:cBhvr>
                                        <p:cTn id="14" dur="500" fill="hold"/>
                                        <p:tgtEl>
                                          <p:spTgt spid="4">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500" fill="hold"/>
                                        <p:tgtEl>
                                          <p:spTgt spid="4">
                                            <p:txEl>
                                              <p:pRg st="2" end="2"/>
                                            </p:txEl>
                                          </p:spTgt>
                                        </p:tgtEl>
                                        <p:attrNameLst>
                                          <p:attrName>style.color</p:attrName>
                                        </p:attrNameLst>
                                      </p:cBhvr>
                                      <p:by>
                                        <p:hsl h="0" s="12549" l="25098"/>
                                      </p:by>
                                    </p:animClr>
                                    <p:animClr clrSpc="hsl" dir="cw">
                                      <p:cBhvr>
                                        <p:cTn id="17" dur="500" fill="hold"/>
                                        <p:tgtEl>
                                          <p:spTgt spid="4">
                                            <p:txEl>
                                              <p:pRg st="2" end="2"/>
                                            </p:txEl>
                                          </p:spTgt>
                                        </p:tgtEl>
                                        <p:attrNameLst>
                                          <p:attrName>fillcolor</p:attrName>
                                        </p:attrNameLst>
                                      </p:cBhvr>
                                      <p:by>
                                        <p:hsl h="0" s="12549" l="25098"/>
                                      </p:by>
                                    </p:animClr>
                                    <p:animClr clrSpc="hsl" dir="cw">
                                      <p:cBhvr>
                                        <p:cTn id="18" dur="500" fill="hold"/>
                                        <p:tgtEl>
                                          <p:spTgt spid="4">
                                            <p:txEl>
                                              <p:pRg st="2" end="2"/>
                                            </p:txEl>
                                          </p:spTgt>
                                        </p:tgtEl>
                                        <p:attrNameLst>
                                          <p:attrName>stroke.color</p:attrName>
                                        </p:attrNameLst>
                                      </p:cBhvr>
                                      <p:by>
                                        <p:hsl h="0" s="12549" l="25098"/>
                                      </p:by>
                                    </p:animClr>
                                    <p:set>
                                      <p:cBhvr>
                                        <p:cTn id="19" dur="500" fill="hold"/>
                                        <p:tgtEl>
                                          <p:spTgt spid="4">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500" fill="hold"/>
                                        <p:tgtEl>
                                          <p:spTgt spid="4">
                                            <p:txEl>
                                              <p:pRg st="3" end="3"/>
                                            </p:txEl>
                                          </p:spTgt>
                                        </p:tgtEl>
                                        <p:attrNameLst>
                                          <p:attrName>style.color</p:attrName>
                                        </p:attrNameLst>
                                      </p:cBhvr>
                                      <p:by>
                                        <p:hsl h="0" s="12549" l="25098"/>
                                      </p:by>
                                    </p:animClr>
                                    <p:animClr clrSpc="hsl" dir="cw">
                                      <p:cBhvr>
                                        <p:cTn id="22" dur="500" fill="hold"/>
                                        <p:tgtEl>
                                          <p:spTgt spid="4">
                                            <p:txEl>
                                              <p:pRg st="3" end="3"/>
                                            </p:txEl>
                                          </p:spTgt>
                                        </p:tgtEl>
                                        <p:attrNameLst>
                                          <p:attrName>fillcolor</p:attrName>
                                        </p:attrNameLst>
                                      </p:cBhvr>
                                      <p:by>
                                        <p:hsl h="0" s="12549" l="25098"/>
                                      </p:by>
                                    </p:animClr>
                                    <p:animClr clrSpc="hsl" dir="cw">
                                      <p:cBhvr>
                                        <p:cTn id="23" dur="500" fill="hold"/>
                                        <p:tgtEl>
                                          <p:spTgt spid="4">
                                            <p:txEl>
                                              <p:pRg st="3" end="3"/>
                                            </p:txEl>
                                          </p:spTgt>
                                        </p:tgtEl>
                                        <p:attrNameLst>
                                          <p:attrName>stroke.color</p:attrName>
                                        </p:attrNameLst>
                                      </p:cBhvr>
                                      <p:by>
                                        <p:hsl h="0" s="12549" l="25098"/>
                                      </p:by>
                                    </p:animClr>
                                    <p:set>
                                      <p:cBhvr>
                                        <p:cTn id="24"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F4E03-A3E9-475D-9F6B-AA70DEF648ED}"/>
              </a:ext>
            </a:extLst>
          </p:cNvPr>
          <p:cNvPicPr>
            <a:picLocks noChangeAspect="1"/>
          </p:cNvPicPr>
          <p:nvPr/>
        </p:nvPicPr>
        <p:blipFill>
          <a:blip r:embed="rId3"/>
          <a:stretch>
            <a:fillRect/>
          </a:stretch>
        </p:blipFill>
        <p:spPr>
          <a:xfrm>
            <a:off x="6140767" y="2588634"/>
            <a:ext cx="5156848" cy="2956018"/>
          </a:xfrm>
          <a:prstGeom prst="rect">
            <a:avLst/>
          </a:prstGeom>
        </p:spPr>
      </p:pic>
      <p:sp>
        <p:nvSpPr>
          <p:cNvPr id="4" name="Rectangle 3">
            <a:extLst>
              <a:ext uri="{FF2B5EF4-FFF2-40B4-BE49-F238E27FC236}">
                <a16:creationId xmlns:a16="http://schemas.microsoft.com/office/drawing/2014/main" id="{75F6FA3E-80EF-46C7-B7A3-66747B3A6296}"/>
              </a:ext>
            </a:extLst>
          </p:cNvPr>
          <p:cNvSpPr/>
          <p:nvPr/>
        </p:nvSpPr>
        <p:spPr>
          <a:xfrm>
            <a:off x="366382" y="1459176"/>
            <a:ext cx="5005718" cy="3046988"/>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Example: Add new file</a:t>
            </a:r>
            <a:br>
              <a:rPr lang="en-AU" sz="2400" b="1" dirty="0">
                <a:solidFill>
                  <a:schemeClr val="bg1"/>
                </a:solidFill>
                <a:latin typeface="Courier New" panose="02070309020205020404" pitchFamily="49" charset="0"/>
                <a:cs typeface="Courier New" panose="02070309020205020404" pitchFamily="49" charset="0"/>
              </a:rPr>
            </a:br>
            <a:br>
              <a:rPr lang="en-AU" sz="2400" b="1" dirty="0">
                <a:solidFill>
                  <a:schemeClr val="bg1"/>
                </a:solidFill>
                <a:latin typeface="Courier New" panose="02070309020205020404" pitchFamily="49" charset="0"/>
                <a:cs typeface="Courier New" panose="02070309020205020404" pitchFamily="49" charset="0"/>
              </a:rPr>
            </a:br>
            <a:r>
              <a:rPr lang="en-AU" sz="2400" b="1" dirty="0">
                <a:solidFill>
                  <a:schemeClr val="bg1"/>
                </a:solidFill>
                <a:latin typeface="Courier New" panose="02070309020205020404" pitchFamily="49" charset="0"/>
                <a:cs typeface="Courier New" panose="02070309020205020404" pitchFamily="49" charset="0"/>
              </a:rPr>
              <a:t>Step 1: Make changes</a:t>
            </a:r>
          </a:p>
          <a:p>
            <a:r>
              <a:rPr lang="en-AU" sz="2400" b="1" dirty="0">
                <a:solidFill>
                  <a:schemeClr val="bg1"/>
                </a:solidFill>
                <a:latin typeface="Courier New" panose="02070309020205020404" pitchFamily="49" charset="0"/>
                <a:cs typeface="Courier New" panose="02070309020205020404" pitchFamily="49" charset="0"/>
              </a:rPr>
              <a:t>Step 2: Stage changes</a:t>
            </a:r>
          </a:p>
          <a:p>
            <a:r>
              <a:rPr lang="en-AU" sz="2400" b="1" dirty="0">
                <a:solidFill>
                  <a:schemeClr val="bg1"/>
                </a:solidFill>
                <a:latin typeface="Courier New" panose="02070309020205020404" pitchFamily="49" charset="0"/>
                <a:cs typeface="Courier New" panose="02070309020205020404" pitchFamily="49" charset="0"/>
              </a:rPr>
              <a:t>Step 3: Commit changes</a:t>
            </a:r>
          </a:p>
          <a:p>
            <a:r>
              <a:rPr lang="en-AU" sz="2400" b="1" dirty="0">
                <a:solidFill>
                  <a:schemeClr val="bg1"/>
                </a:solidFill>
                <a:latin typeface="Courier New" panose="02070309020205020404" pitchFamily="49" charset="0"/>
                <a:cs typeface="Courier New" panose="02070309020205020404" pitchFamily="49" charset="0"/>
              </a:rPr>
              <a:t>Step 4: Push changes</a:t>
            </a:r>
          </a:p>
          <a:p>
            <a:r>
              <a:rPr lang="en-AU" sz="2400" b="1" dirty="0">
                <a:solidFill>
                  <a:schemeClr val="bg1"/>
                </a:solidFill>
                <a:latin typeface="Courier New" panose="02070309020205020404" pitchFamily="49" charset="0"/>
                <a:cs typeface="Courier New" panose="02070309020205020404" pitchFamily="49" charset="0"/>
              </a:rPr>
              <a:t>Step 5: Merge changes</a:t>
            </a:r>
          </a:p>
          <a:p>
            <a:r>
              <a:rPr lang="en-AU" sz="2400" b="1" dirty="0">
                <a:solidFill>
                  <a:schemeClr val="bg1"/>
                </a:solidFill>
                <a:latin typeface="Courier New" panose="02070309020205020404" pitchFamily="49" charset="0"/>
                <a:cs typeface="Courier New" panose="02070309020205020404" pitchFamily="49" charset="0"/>
              </a:rPr>
              <a:t>Step 6: Pull changes</a:t>
            </a:r>
          </a:p>
        </p:txBody>
      </p:sp>
      <p:sp>
        <p:nvSpPr>
          <p:cNvPr id="5" name="Rectangle 4">
            <a:extLst>
              <a:ext uri="{FF2B5EF4-FFF2-40B4-BE49-F238E27FC236}">
                <a16:creationId xmlns:a16="http://schemas.microsoft.com/office/drawing/2014/main" id="{F9AFD831-9409-42AD-A8E5-4B2F000527D6}"/>
              </a:ext>
            </a:extLst>
          </p:cNvPr>
          <p:cNvSpPr/>
          <p:nvPr/>
        </p:nvSpPr>
        <p:spPr>
          <a:xfrm>
            <a:off x="399207" y="648610"/>
            <a:ext cx="4314001" cy="707886"/>
          </a:xfrm>
          <a:prstGeom prst="rect">
            <a:avLst/>
          </a:prstGeom>
        </p:spPr>
        <p:txBody>
          <a:bodyPr wrap="none">
            <a:spAutoFit/>
          </a:bodyPr>
          <a:lstStyle/>
          <a:p>
            <a:r>
              <a:rPr lang="en-AU" sz="4000" dirty="0">
                <a:solidFill>
                  <a:schemeClr val="bg1"/>
                </a:solidFill>
                <a:latin typeface="Verdana" panose="020B0604030504040204" pitchFamily="34" charset="0"/>
              </a:rPr>
              <a:t>Making changes</a:t>
            </a:r>
            <a:endParaRPr lang="en-AU" sz="4000" dirty="0">
              <a:solidFill>
                <a:schemeClr val="bg1"/>
              </a:solidFill>
            </a:endParaRPr>
          </a:p>
        </p:txBody>
      </p:sp>
      <p:sp>
        <p:nvSpPr>
          <p:cNvPr id="6" name="TextBox 5">
            <a:extLst>
              <a:ext uri="{FF2B5EF4-FFF2-40B4-BE49-F238E27FC236}">
                <a16:creationId xmlns:a16="http://schemas.microsoft.com/office/drawing/2014/main" id="{2C4A181F-A553-4942-AF92-169A0FD158E9}"/>
              </a:ext>
            </a:extLst>
          </p:cNvPr>
          <p:cNvSpPr txBox="1"/>
          <p:nvPr/>
        </p:nvSpPr>
        <p:spPr>
          <a:xfrm>
            <a:off x="5962649" y="5544652"/>
            <a:ext cx="3280065" cy="261610"/>
          </a:xfrm>
          <a:prstGeom prst="rect">
            <a:avLst/>
          </a:prstGeom>
          <a:noFill/>
        </p:spPr>
        <p:txBody>
          <a:bodyPr wrap="none" rtlCol="0">
            <a:spAutoFit/>
          </a:bodyPr>
          <a:lstStyle/>
          <a:p>
            <a:r>
              <a:rPr lang="en-AU" sz="1100" dirty="0">
                <a:solidFill>
                  <a:schemeClr val="bg1"/>
                </a:solidFill>
              </a:rPr>
              <a:t>Source: Michael Swart (http://michaeljswart.com/)</a:t>
            </a:r>
          </a:p>
        </p:txBody>
      </p:sp>
      <p:sp>
        <p:nvSpPr>
          <p:cNvPr id="7" name="Rectangle 6">
            <a:extLst>
              <a:ext uri="{FF2B5EF4-FFF2-40B4-BE49-F238E27FC236}">
                <a16:creationId xmlns:a16="http://schemas.microsoft.com/office/drawing/2014/main" id="{9ACA2DF8-A239-40D9-8269-3F015907ACFC}"/>
              </a:ext>
            </a:extLst>
          </p:cNvPr>
          <p:cNvSpPr/>
          <p:nvPr/>
        </p:nvSpPr>
        <p:spPr>
          <a:xfrm>
            <a:off x="5962649" y="1757637"/>
            <a:ext cx="5453064" cy="83099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pull</a:t>
            </a:r>
          </a:p>
          <a:p>
            <a:r>
              <a:rPr lang="en-AU" sz="2400" b="1" dirty="0">
                <a:solidFill>
                  <a:schemeClr val="bg1"/>
                </a:solidFill>
                <a:latin typeface="Courier New" panose="02070309020205020404" pitchFamily="49" charset="0"/>
                <a:cs typeface="Courier New" panose="02070309020205020404" pitchFamily="49" charset="0"/>
              </a:rPr>
              <a:t>git checkout master</a:t>
            </a:r>
          </a:p>
        </p:txBody>
      </p:sp>
    </p:spTree>
    <p:extLst>
      <p:ext uri="{BB962C8B-B14F-4D97-AF65-F5344CB8AC3E}">
        <p14:creationId xmlns:p14="http://schemas.microsoft.com/office/powerpoint/2010/main" val="2991610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9E5A-9353-42D5-A9F8-1527A9618198}"/>
              </a:ext>
            </a:extLst>
          </p:cNvPr>
          <p:cNvPicPr>
            <a:picLocks noChangeAspect="1"/>
          </p:cNvPicPr>
          <p:nvPr/>
        </p:nvPicPr>
        <p:blipFill>
          <a:blip r:embed="rId2"/>
          <a:stretch>
            <a:fillRect/>
          </a:stretch>
        </p:blipFill>
        <p:spPr>
          <a:xfrm>
            <a:off x="3291606" y="0"/>
            <a:ext cx="4937276" cy="6480175"/>
          </a:xfrm>
          <a:prstGeom prst="rect">
            <a:avLst/>
          </a:prstGeom>
        </p:spPr>
      </p:pic>
      <p:pic>
        <p:nvPicPr>
          <p:cNvPr id="5" name="Picture 4">
            <a:extLst>
              <a:ext uri="{FF2B5EF4-FFF2-40B4-BE49-F238E27FC236}">
                <a16:creationId xmlns:a16="http://schemas.microsoft.com/office/drawing/2014/main" id="{952034BC-2EC5-4545-A8D5-B3663C3D3F77}"/>
              </a:ext>
            </a:extLst>
          </p:cNvPr>
          <p:cNvPicPr>
            <a:picLocks noChangeAspect="1"/>
          </p:cNvPicPr>
          <p:nvPr/>
        </p:nvPicPr>
        <p:blipFill>
          <a:blip r:embed="rId3"/>
          <a:stretch>
            <a:fillRect/>
          </a:stretch>
        </p:blipFill>
        <p:spPr>
          <a:xfrm>
            <a:off x="3263950" y="0"/>
            <a:ext cx="4992588" cy="6480175"/>
          </a:xfrm>
          <a:prstGeom prst="rect">
            <a:avLst/>
          </a:prstGeom>
        </p:spPr>
      </p:pic>
    </p:spTree>
    <p:extLst>
      <p:ext uri="{BB962C8B-B14F-4D97-AF65-F5344CB8AC3E}">
        <p14:creationId xmlns:p14="http://schemas.microsoft.com/office/powerpoint/2010/main" val="1307336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F4C-6D97-4588-A7C3-F398C68AADBA}"/>
              </a:ext>
            </a:extLst>
          </p:cNvPr>
          <p:cNvSpPr>
            <a:spLocks noGrp="1"/>
          </p:cNvSpPr>
          <p:nvPr>
            <p:ph type="title"/>
          </p:nvPr>
        </p:nvSpPr>
        <p:spPr/>
        <p:txBody>
          <a:bodyPr/>
          <a:lstStyle/>
          <a:p>
            <a:r>
              <a:rPr lang="en-AU" b="1" dirty="0">
                <a:solidFill>
                  <a:schemeClr val="tx1"/>
                </a:solidFill>
              </a:rPr>
              <a:t>Pull Request</a:t>
            </a:r>
          </a:p>
        </p:txBody>
      </p:sp>
    </p:spTree>
    <p:extLst>
      <p:ext uri="{BB962C8B-B14F-4D97-AF65-F5344CB8AC3E}">
        <p14:creationId xmlns:p14="http://schemas.microsoft.com/office/powerpoint/2010/main" val="2351689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16CB5-09BE-45A3-B294-D56642CCD5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189" y="215057"/>
            <a:ext cx="5030581" cy="6265118"/>
          </a:xfrm>
          <a:prstGeom prst="rect">
            <a:avLst/>
          </a:prstGeom>
        </p:spPr>
      </p:pic>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PULL REQUEST</a:t>
            </a:r>
          </a:p>
        </p:txBody>
      </p:sp>
      <p:sp>
        <p:nvSpPr>
          <p:cNvPr id="6" name="TextBox 5">
            <a:extLst>
              <a:ext uri="{FF2B5EF4-FFF2-40B4-BE49-F238E27FC236}">
                <a16:creationId xmlns:a16="http://schemas.microsoft.com/office/drawing/2014/main" id="{C57F0633-CEB0-45EC-BD8C-15B76AB32C66}"/>
              </a:ext>
            </a:extLst>
          </p:cNvPr>
          <p:cNvSpPr txBox="1"/>
          <p:nvPr/>
        </p:nvSpPr>
        <p:spPr>
          <a:xfrm>
            <a:off x="6222609" y="1420837"/>
            <a:ext cx="4342228" cy="923330"/>
          </a:xfrm>
          <a:prstGeom prst="rect">
            <a:avLst/>
          </a:prstGeom>
          <a:noFill/>
        </p:spPr>
        <p:txBody>
          <a:bodyPr wrap="square" rtlCol="0">
            <a:spAutoFit/>
          </a:bodyPr>
          <a:lstStyle/>
          <a:p>
            <a:pPr marL="285750" indent="-285750">
              <a:buFont typeface="Arial" panose="020B0604020202020204" pitchFamily="34" charset="0"/>
              <a:buChar char="•"/>
            </a:pPr>
            <a:r>
              <a:rPr lang="en-AU" dirty="0"/>
              <a:t>Used to update original source</a:t>
            </a:r>
          </a:p>
          <a:p>
            <a:pPr marL="285750" indent="-285750">
              <a:buFont typeface="Arial" panose="020B0604020202020204" pitchFamily="34" charset="0"/>
              <a:buChar char="•"/>
            </a:pPr>
            <a:r>
              <a:rPr lang="en-AU" dirty="0"/>
              <a:t>Syncs FORKED repository with source</a:t>
            </a:r>
          </a:p>
          <a:p>
            <a:pPr marL="285750" indent="-285750">
              <a:buFont typeface="Arial" panose="020B0604020202020204" pitchFamily="34" charset="0"/>
              <a:buChar char="•"/>
            </a:pPr>
            <a:r>
              <a:rPr lang="en-AU" dirty="0"/>
              <a:t>Done via </a:t>
            </a:r>
            <a:r>
              <a:rPr lang="en-AU" dirty="0" err="1"/>
              <a:t>Github</a:t>
            </a:r>
            <a:r>
              <a:rPr lang="en-AU" dirty="0"/>
              <a:t> in Cloud</a:t>
            </a:r>
          </a:p>
        </p:txBody>
      </p:sp>
    </p:spTree>
    <p:extLst>
      <p:ext uri="{BB962C8B-B14F-4D97-AF65-F5344CB8AC3E}">
        <p14:creationId xmlns:p14="http://schemas.microsoft.com/office/powerpoint/2010/main" val="4289400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AD62D1-B2D4-408E-AF7F-6A153E9C6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20488" cy="5688015"/>
          </a:xfrm>
          <a:prstGeom prst="rect">
            <a:avLst/>
          </a:prstGeom>
        </p:spPr>
      </p:pic>
    </p:spTree>
    <p:extLst>
      <p:ext uri="{BB962C8B-B14F-4D97-AF65-F5344CB8AC3E}">
        <p14:creationId xmlns:p14="http://schemas.microsoft.com/office/powerpoint/2010/main" val="92619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BC0C8-076D-47A5-808B-F87D4B6E63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 y="385861"/>
            <a:ext cx="9213378" cy="5624047"/>
          </a:xfrm>
          <a:prstGeom prst="rect">
            <a:avLst/>
          </a:prstGeom>
        </p:spPr>
      </p:pic>
    </p:spTree>
    <p:extLst>
      <p:ext uri="{BB962C8B-B14F-4D97-AF65-F5344CB8AC3E}">
        <p14:creationId xmlns:p14="http://schemas.microsoft.com/office/powerpoint/2010/main" val="1700121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1081"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Further Info</a:t>
            </a:r>
          </a:p>
        </p:txBody>
      </p:sp>
    </p:spTree>
    <p:extLst>
      <p:ext uri="{BB962C8B-B14F-4D97-AF65-F5344CB8AC3E}">
        <p14:creationId xmlns:p14="http://schemas.microsoft.com/office/powerpoint/2010/main" val="345406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tx1"/>
                </a:solidFill>
                <a:latin typeface="+mj-lt"/>
                <a:cs typeface="+mj-cs"/>
              </a:rPr>
              <a:t>Agenda:</a:t>
            </a:r>
          </a:p>
          <a:p>
            <a:r>
              <a:rPr lang="en-US" sz="3600" dirty="0">
                <a:solidFill>
                  <a:schemeClr val="tx1"/>
                </a:solidFill>
                <a:latin typeface="+mj-lt"/>
                <a:cs typeface="+mj-cs"/>
              </a:rPr>
              <a:t>Git and GitHub</a:t>
            </a:r>
            <a:r>
              <a:rPr lang="en-US" sz="4800" dirty="0"/>
              <a:t>.</a:t>
            </a:r>
            <a:endParaRPr lang="en-US" sz="4536" dirty="0">
              <a:solidFill>
                <a:schemeClr val="tx1"/>
              </a:solidFill>
            </a:endParaRPr>
          </a:p>
        </p:txBody>
      </p:sp>
      <p:sp>
        <p:nvSpPr>
          <p:cNvPr id="5" name="Content Placeholder 2"/>
          <p:cNvSpPr txBox="1">
            <a:spLocks/>
          </p:cNvSpPr>
          <p:nvPr/>
        </p:nvSpPr>
        <p:spPr>
          <a:xfrm>
            <a:off x="1872139" y="1785937"/>
            <a:ext cx="7776210" cy="4348163"/>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002" b="1" dirty="0">
                <a:solidFill>
                  <a:schemeClr val="tx1"/>
                </a:solidFill>
              </a:rPr>
              <a:t>What is it?</a:t>
            </a:r>
          </a:p>
          <a:p>
            <a:pPr>
              <a:lnSpc>
                <a:spcPct val="150000"/>
              </a:lnSpc>
            </a:pPr>
            <a:r>
              <a:rPr lang="en-US" sz="3002" b="1" dirty="0">
                <a:solidFill>
                  <a:schemeClr val="tx1"/>
                </a:solidFill>
              </a:rPr>
              <a:t>Installation</a:t>
            </a:r>
          </a:p>
          <a:p>
            <a:pPr>
              <a:lnSpc>
                <a:spcPct val="150000"/>
              </a:lnSpc>
            </a:pPr>
            <a:r>
              <a:rPr lang="en-US" sz="3002" b="1" dirty="0">
                <a:solidFill>
                  <a:schemeClr val="tx1"/>
                </a:solidFill>
              </a:rPr>
              <a:t>Basic Workflow</a:t>
            </a:r>
          </a:p>
          <a:p>
            <a:pPr>
              <a:lnSpc>
                <a:spcPct val="150000"/>
              </a:lnSpc>
            </a:pPr>
            <a:r>
              <a:rPr lang="en-US" sz="3002" b="1" dirty="0">
                <a:solidFill>
                  <a:schemeClr val="tx1"/>
                </a:solidFill>
              </a:rPr>
              <a:t>Demo</a:t>
            </a:r>
          </a:p>
          <a:p>
            <a:pPr>
              <a:lnSpc>
                <a:spcPct val="150000"/>
              </a:lnSpc>
            </a:pPr>
            <a:r>
              <a:rPr lang="en-US" sz="3002" b="1" dirty="0">
                <a:solidFill>
                  <a:schemeClr val="tx1"/>
                </a:solidFill>
              </a:rPr>
              <a:t>Further Information</a:t>
            </a:r>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FD831-9409-42AD-A8E5-4B2F000527D6}"/>
              </a:ext>
            </a:extLst>
          </p:cNvPr>
          <p:cNvSpPr/>
          <p:nvPr/>
        </p:nvSpPr>
        <p:spPr>
          <a:xfrm>
            <a:off x="399207" y="648610"/>
            <a:ext cx="6486071" cy="707886"/>
          </a:xfrm>
          <a:prstGeom prst="rect">
            <a:avLst/>
          </a:prstGeom>
        </p:spPr>
        <p:txBody>
          <a:bodyPr wrap="none">
            <a:spAutoFit/>
          </a:bodyPr>
          <a:lstStyle/>
          <a:p>
            <a:r>
              <a:rPr lang="en-AU" sz="4000" dirty="0">
                <a:solidFill>
                  <a:schemeClr val="bg1"/>
                </a:solidFill>
                <a:latin typeface="Verdana" panose="020B0604030504040204" pitchFamily="34" charset="0"/>
              </a:rPr>
              <a:t>Other Useful Commands</a:t>
            </a:r>
            <a:endParaRPr lang="en-AU" sz="4000" dirty="0">
              <a:solidFill>
                <a:schemeClr val="bg1"/>
              </a:solidFill>
            </a:endParaRPr>
          </a:p>
        </p:txBody>
      </p:sp>
      <p:sp>
        <p:nvSpPr>
          <p:cNvPr id="7" name="Rectangle 6">
            <a:extLst>
              <a:ext uri="{FF2B5EF4-FFF2-40B4-BE49-F238E27FC236}">
                <a16:creationId xmlns:a16="http://schemas.microsoft.com/office/drawing/2014/main" id="{9ACA2DF8-A239-40D9-8269-3F015907ACFC}"/>
              </a:ext>
            </a:extLst>
          </p:cNvPr>
          <p:cNvSpPr/>
          <p:nvPr/>
        </p:nvSpPr>
        <p:spPr>
          <a:xfrm>
            <a:off x="399206" y="1538562"/>
            <a:ext cx="6486071" cy="4893647"/>
          </a:xfrm>
          <a:prstGeom prst="rect">
            <a:avLst/>
          </a:prstGeom>
        </p:spPr>
        <p:txBody>
          <a:bodyPr wrap="square">
            <a:spAutoFit/>
          </a:bodyPr>
          <a:lstStyle/>
          <a:p>
            <a:r>
              <a:rPr lang="en-AU" sz="2400" b="1" dirty="0">
                <a:solidFill>
                  <a:schemeClr val="bg1"/>
                </a:solidFill>
                <a:latin typeface="Courier New" panose="02070309020205020404" pitchFamily="49" charset="0"/>
                <a:cs typeface="Courier New" panose="02070309020205020404" pitchFamily="49" charset="0"/>
              </a:rPr>
              <a:t>git status</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–v</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branch –d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checkout –b </a:t>
            </a:r>
            <a:r>
              <a:rPr lang="en-AU" sz="2400" b="1" dirty="0" err="1">
                <a:solidFill>
                  <a:schemeClr val="bg1"/>
                </a:solidFill>
                <a:latin typeface="Courier New" panose="02070309020205020404" pitchFamily="49" charset="0"/>
                <a:cs typeface="Courier New" panose="02070309020205020404" pitchFamily="49" charset="0"/>
              </a:rPr>
              <a:t>myBranch</a:t>
            </a:r>
            <a:endParaRPr lang="en-AU" sz="2400" b="1" dirty="0">
              <a:solidFill>
                <a:schemeClr val="bg1"/>
              </a:solidFill>
              <a:latin typeface="Courier New" panose="02070309020205020404" pitchFamily="49" charset="0"/>
              <a:cs typeface="Courier New" panose="02070309020205020404" pitchFamily="49" charset="0"/>
            </a:endParaRP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remote update</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fetch</a:t>
            </a:r>
          </a:p>
          <a:p>
            <a:endParaRPr lang="en-AU" sz="2400" b="1" dirty="0">
              <a:solidFill>
                <a:schemeClr val="bg1"/>
              </a:solidFill>
              <a:latin typeface="Courier New" panose="02070309020205020404" pitchFamily="49" charset="0"/>
              <a:cs typeface="Courier New" panose="02070309020205020404" pitchFamily="49" charset="0"/>
            </a:endParaRPr>
          </a:p>
          <a:p>
            <a:r>
              <a:rPr lang="en-AU" sz="2400" b="1" dirty="0">
                <a:solidFill>
                  <a:schemeClr val="bg1"/>
                </a:solidFill>
                <a:latin typeface="Courier New" panose="02070309020205020404" pitchFamily="49" charset="0"/>
                <a:cs typeface="Courier New" panose="02070309020205020404" pitchFamily="49" charset="0"/>
              </a:rPr>
              <a:t>git stash</a:t>
            </a:r>
          </a:p>
        </p:txBody>
      </p:sp>
    </p:spTree>
    <p:extLst>
      <p:ext uri="{BB962C8B-B14F-4D97-AF65-F5344CB8AC3E}">
        <p14:creationId xmlns:p14="http://schemas.microsoft.com/office/powerpoint/2010/main" val="3440406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C2B9A-9B6F-4B60-8310-8576E09BE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1554265" cy="6480175"/>
          </a:xfrm>
          <a:prstGeom prst="rect">
            <a:avLst/>
          </a:prstGeom>
        </p:spPr>
      </p:pic>
    </p:spTree>
    <p:extLst>
      <p:ext uri="{BB962C8B-B14F-4D97-AF65-F5344CB8AC3E}">
        <p14:creationId xmlns:p14="http://schemas.microsoft.com/office/powerpoint/2010/main" val="1208818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68A39A-98AB-447D-9C1B-BEC3B2E8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5293025" cy="6480175"/>
          </a:xfrm>
          <a:prstGeom prst="rect">
            <a:avLst/>
          </a:prstGeom>
        </p:spPr>
      </p:pic>
      <p:pic>
        <p:nvPicPr>
          <p:cNvPr id="4" name="Picture 2" descr="Image">
            <a:extLst>
              <a:ext uri="{FF2B5EF4-FFF2-40B4-BE49-F238E27FC236}">
                <a16:creationId xmlns:a16="http://schemas.microsoft.com/office/drawing/2014/main" id="{07D2C758-D986-4776-BA17-B118B70F2A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44390" y="-1"/>
            <a:ext cx="3876098" cy="64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042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2CF87-31D8-4B83-B953-E3723A39674D}"/>
              </a:ext>
            </a:extLst>
          </p:cNvPr>
          <p:cNvSpPr txBox="1"/>
          <p:nvPr/>
        </p:nvSpPr>
        <p:spPr>
          <a:xfrm>
            <a:off x="6063174" y="492369"/>
            <a:ext cx="4187483" cy="646331"/>
          </a:xfrm>
          <a:prstGeom prst="rect">
            <a:avLst/>
          </a:prstGeom>
          <a:noFill/>
        </p:spPr>
        <p:txBody>
          <a:bodyPr wrap="square" rtlCol="0">
            <a:spAutoFit/>
          </a:bodyPr>
          <a:lstStyle/>
          <a:p>
            <a:r>
              <a:rPr lang="en-AU" sz="3600" b="1" dirty="0"/>
              <a:t>Free Online</a:t>
            </a:r>
          </a:p>
        </p:txBody>
      </p:sp>
      <p:pic>
        <p:nvPicPr>
          <p:cNvPr id="8" name="Picture 7">
            <a:extLst>
              <a:ext uri="{FF2B5EF4-FFF2-40B4-BE49-F238E27FC236}">
                <a16:creationId xmlns:a16="http://schemas.microsoft.com/office/drawing/2014/main" id="{AA2C51BC-0F65-4786-8CB9-757D2A1F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159" y="413063"/>
            <a:ext cx="4536156" cy="5594188"/>
          </a:xfrm>
          <a:prstGeom prst="rect">
            <a:avLst/>
          </a:prstGeom>
        </p:spPr>
      </p:pic>
      <p:sp>
        <p:nvSpPr>
          <p:cNvPr id="9" name="Rectangle 8">
            <a:extLst>
              <a:ext uri="{FF2B5EF4-FFF2-40B4-BE49-F238E27FC236}">
                <a16:creationId xmlns:a16="http://schemas.microsoft.com/office/drawing/2014/main" id="{C4B2C768-A59F-4277-8444-87CFE6446E91}"/>
              </a:ext>
            </a:extLst>
          </p:cNvPr>
          <p:cNvSpPr/>
          <p:nvPr/>
        </p:nvSpPr>
        <p:spPr>
          <a:xfrm>
            <a:off x="6144721" y="1200706"/>
            <a:ext cx="4568879" cy="461665"/>
          </a:xfrm>
          <a:prstGeom prst="rect">
            <a:avLst/>
          </a:prstGeom>
        </p:spPr>
        <p:txBody>
          <a:bodyPr wrap="none">
            <a:spAutoFit/>
          </a:bodyPr>
          <a:lstStyle/>
          <a:p>
            <a:r>
              <a:rPr lang="en-AU" sz="2400" dirty="0"/>
              <a:t>https://git-scm.com/book/en/v2</a:t>
            </a:r>
          </a:p>
        </p:txBody>
      </p:sp>
    </p:spTree>
    <p:extLst>
      <p:ext uri="{BB962C8B-B14F-4D97-AF65-F5344CB8AC3E}">
        <p14:creationId xmlns:p14="http://schemas.microsoft.com/office/powerpoint/2010/main" val="222137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b="1" dirty="0">
                <a:solidFill>
                  <a:schemeClr val="tx1"/>
                </a:solidFill>
              </a:rPr>
              <a:t>Cleanup</a:t>
            </a:r>
          </a:p>
        </p:txBody>
      </p:sp>
    </p:spTree>
    <p:extLst>
      <p:ext uri="{BB962C8B-B14F-4D97-AF65-F5344CB8AC3E}">
        <p14:creationId xmlns:p14="http://schemas.microsoft.com/office/powerpoint/2010/main" val="1376166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209550" y="328175"/>
            <a:ext cx="11253787" cy="5355312"/>
          </a:xfrm>
          <a:prstGeom prst="rect">
            <a:avLst/>
          </a:prstGeom>
        </p:spPr>
        <p:txBody>
          <a:bodyPr wrap="square">
            <a:spAutoFit/>
          </a:bodyPr>
          <a:lstStyle/>
          <a:p>
            <a:r>
              <a:rPr lang="en-US" sz="3600" dirty="0"/>
              <a:t>Reset a Forked Repository</a:t>
            </a:r>
          </a:p>
          <a:p>
            <a:endParaRPr lang="en-US" dirty="0"/>
          </a:p>
          <a:p>
            <a:r>
              <a:rPr lang="en-US" dirty="0"/>
              <a:t># Check Remote Status</a:t>
            </a:r>
          </a:p>
          <a:p>
            <a:r>
              <a:rPr lang="en-US" dirty="0"/>
              <a:t>git remote -v</a:t>
            </a:r>
          </a:p>
          <a:p>
            <a:br>
              <a:rPr lang="en-US" dirty="0"/>
            </a:br>
            <a:r>
              <a:rPr lang="en-US" dirty="0"/>
              <a:t># Fetch Files</a:t>
            </a:r>
          </a:p>
          <a:p>
            <a:r>
              <a:rPr lang="en-US" dirty="0"/>
              <a:t>git fetch upstream</a:t>
            </a:r>
          </a:p>
          <a:p>
            <a:br>
              <a:rPr lang="en-US" dirty="0"/>
            </a:br>
            <a:r>
              <a:rPr lang="en-US" dirty="0"/>
              <a:t>git status</a:t>
            </a:r>
          </a:p>
          <a:p>
            <a:r>
              <a:rPr lang="en-US" dirty="0"/>
              <a:t># Switch to main branch (if not already)</a:t>
            </a:r>
          </a:p>
          <a:p>
            <a:r>
              <a:rPr lang="en-US" dirty="0"/>
              <a:t>git checkout development</a:t>
            </a:r>
          </a:p>
          <a:p>
            <a:r>
              <a:rPr lang="en-US" dirty="0"/>
              <a:t>git reset --hard upstream/development </a:t>
            </a:r>
          </a:p>
          <a:p>
            <a:r>
              <a:rPr lang="en-US" dirty="0"/>
              <a:t>git push origin development --force </a:t>
            </a:r>
          </a:p>
          <a:p>
            <a:br>
              <a:rPr lang="en-US" dirty="0"/>
            </a:br>
            <a:r>
              <a:rPr lang="en-US" dirty="0"/>
              <a:t>git status</a:t>
            </a:r>
          </a:p>
          <a:p>
            <a:endParaRPr lang="en-US" dirty="0"/>
          </a:p>
          <a:p>
            <a:pPr marL="342900" indent="-342900">
              <a:buFont typeface="+mj-lt"/>
              <a:buAutoNum type="arabicPeriod"/>
            </a:pPr>
            <a:endParaRPr lang="en-US" dirty="0"/>
          </a:p>
          <a:p>
            <a:r>
              <a:rPr lang="en-AU" dirty="0"/>
              <a:t>https://stackoverflow.com/questions/9646167/clean-up-a-fork-and-restart-it-from-the-upstream</a:t>
            </a:r>
          </a:p>
        </p:txBody>
      </p:sp>
    </p:spTree>
    <p:extLst>
      <p:ext uri="{BB962C8B-B14F-4D97-AF65-F5344CB8AC3E}">
        <p14:creationId xmlns:p14="http://schemas.microsoft.com/office/powerpoint/2010/main" val="3063146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5F737-77FF-484F-87BC-851BDF4EF003}"/>
              </a:ext>
            </a:extLst>
          </p:cNvPr>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rgbClr val="33333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6F93E3-91B9-4214-BE49-4BCD4C637DE1}"/>
              </a:ext>
            </a:extLst>
          </p:cNvPr>
          <p:cNvSpPr/>
          <p:nvPr/>
        </p:nvSpPr>
        <p:spPr>
          <a:xfrm>
            <a:off x="319088" y="980638"/>
            <a:ext cx="11253787" cy="3416320"/>
          </a:xfrm>
          <a:prstGeom prst="rect">
            <a:avLst/>
          </a:prstGeom>
        </p:spPr>
        <p:txBody>
          <a:bodyPr wrap="square">
            <a:spAutoFit/>
          </a:bodyPr>
          <a:lstStyle/>
          <a:p>
            <a:r>
              <a:rPr lang="en-US" sz="3600" dirty="0"/>
              <a:t>Delete a Forked Repository in GitHub</a:t>
            </a:r>
          </a:p>
          <a:p>
            <a:endParaRPr lang="en-US" dirty="0"/>
          </a:p>
          <a:p>
            <a:pPr marL="342900" indent="-342900">
              <a:buFont typeface="+mj-lt"/>
              <a:buAutoNum type="arabicPeriod"/>
            </a:pPr>
            <a:r>
              <a:rPr lang="en-US" dirty="0"/>
              <a:t>On GitHub, navigate to the main page of the repository.</a:t>
            </a:r>
          </a:p>
          <a:p>
            <a:pPr marL="342900" indent="-342900">
              <a:buFont typeface="+mj-lt"/>
              <a:buAutoNum type="arabicPeriod"/>
            </a:pPr>
            <a:r>
              <a:rPr lang="en-US" dirty="0"/>
              <a:t>Under your repository name, click  Settings. </a:t>
            </a:r>
          </a:p>
          <a:p>
            <a:pPr marL="342900" indent="-342900">
              <a:buFont typeface="+mj-lt"/>
              <a:buAutoNum type="arabicPeriod"/>
            </a:pPr>
            <a:r>
              <a:rPr lang="en-US" dirty="0"/>
              <a:t>Under Danger Zone, click Delete this repository. </a:t>
            </a:r>
          </a:p>
          <a:p>
            <a:pPr marL="342900" indent="-342900">
              <a:buFont typeface="+mj-lt"/>
              <a:buAutoNum type="arabicPeriod"/>
            </a:pPr>
            <a:r>
              <a:rPr lang="en-US" dirty="0"/>
              <a:t>Read the warnings.</a:t>
            </a:r>
          </a:p>
          <a:p>
            <a:pPr marL="342900" indent="-342900">
              <a:buFont typeface="+mj-lt"/>
              <a:buAutoNum type="arabicPeriod"/>
            </a:pPr>
            <a:r>
              <a:rPr lang="en-US" dirty="0"/>
              <a:t>To verify that you're deleting the correct repository, type the name of the repository you want to delete. </a:t>
            </a:r>
          </a:p>
          <a:p>
            <a:pPr marL="342900" indent="-342900">
              <a:buFont typeface="+mj-lt"/>
              <a:buAutoNum type="arabicPeriod"/>
            </a:pPr>
            <a:r>
              <a:rPr lang="en-US" dirty="0"/>
              <a:t>Click I understand the consequences, delete this repository.</a:t>
            </a:r>
          </a:p>
          <a:p>
            <a:pPr marL="342900" indent="-342900">
              <a:buFont typeface="+mj-lt"/>
              <a:buAutoNum type="arabicPeriod"/>
            </a:pPr>
            <a:endParaRPr lang="en-US" dirty="0"/>
          </a:p>
          <a:p>
            <a:pPr marL="342900" indent="-342900">
              <a:buFont typeface="+mj-lt"/>
              <a:buAutoNum type="arabicPeriod"/>
            </a:pPr>
            <a:endParaRPr lang="en-US" dirty="0"/>
          </a:p>
          <a:p>
            <a:endParaRPr lang="en-AU" dirty="0"/>
          </a:p>
        </p:txBody>
      </p:sp>
    </p:spTree>
    <p:extLst>
      <p:ext uri="{BB962C8B-B14F-4D97-AF65-F5344CB8AC3E}">
        <p14:creationId xmlns:p14="http://schemas.microsoft.com/office/powerpoint/2010/main" val="181843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6057" y="2051323"/>
            <a:ext cx="4050109" cy="3240088"/>
          </a:xfrm>
          <a:prstGeom prst="rect">
            <a:avLst/>
          </a:prstGeom>
        </p:spPr>
      </p:pic>
      <p:pic>
        <p:nvPicPr>
          <p:cNvPr id="7" name="Picture 1">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035289" y="355901"/>
            <a:ext cx="1346653" cy="63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6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34E6E-9277-47DA-9453-6A1B45751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288" y="-1"/>
            <a:ext cx="9775237" cy="6898465"/>
          </a:xfrm>
          <a:prstGeom prst="rect">
            <a:avLst/>
          </a:prstGeom>
        </p:spPr>
      </p:pic>
    </p:spTree>
    <p:extLst>
      <p:ext uri="{BB962C8B-B14F-4D97-AF65-F5344CB8AC3E}">
        <p14:creationId xmlns:p14="http://schemas.microsoft.com/office/powerpoint/2010/main" val="3882599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AE957-4F5F-450B-B28F-D3ABF83119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65"/>
            <a:ext cx="11520488" cy="6054330"/>
          </a:xfrm>
          <a:prstGeom prst="rect">
            <a:avLst/>
          </a:prstGeom>
        </p:spPr>
      </p:pic>
    </p:spTree>
    <p:extLst>
      <p:ext uri="{BB962C8B-B14F-4D97-AF65-F5344CB8AC3E}">
        <p14:creationId xmlns:p14="http://schemas.microsoft.com/office/powerpoint/2010/main" val="345306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FEF08-0AFC-4B52-BD46-109A20E789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8640233" cy="6480175"/>
          </a:xfrm>
          <a:prstGeom prst="rect">
            <a:avLst/>
          </a:prstGeom>
        </p:spPr>
      </p:pic>
      <p:sp>
        <p:nvSpPr>
          <p:cNvPr id="6" name="Rectangle 5">
            <a:extLst>
              <a:ext uri="{FF2B5EF4-FFF2-40B4-BE49-F238E27FC236}">
                <a16:creationId xmlns:a16="http://schemas.microsoft.com/office/drawing/2014/main" id="{C5D4DAAD-1B6D-4271-8188-312C9C47B94F}"/>
              </a:ext>
            </a:extLst>
          </p:cNvPr>
          <p:cNvSpPr/>
          <p:nvPr/>
        </p:nvSpPr>
        <p:spPr>
          <a:xfrm>
            <a:off x="8740726" y="2189870"/>
            <a:ext cx="2475914" cy="1569660"/>
          </a:xfrm>
          <a:prstGeom prst="rect">
            <a:avLst/>
          </a:prstGeom>
        </p:spPr>
        <p:txBody>
          <a:bodyPr wrap="square">
            <a:spAutoFit/>
          </a:bodyPr>
          <a:lstStyle/>
          <a:p>
            <a:pPr algn="ctr"/>
            <a:r>
              <a:rPr lang="en-US" sz="4800" dirty="0">
                <a:ln w="0"/>
                <a:effectLst>
                  <a:outerShdw blurRad="38100" dist="19050" dir="2700000" algn="tl" rotWithShape="0">
                    <a:schemeClr val="dk1">
                      <a:alpha val="40000"/>
                    </a:schemeClr>
                  </a:outerShdw>
                </a:effectLst>
              </a:rPr>
              <a:t>What is it?</a:t>
            </a:r>
          </a:p>
        </p:txBody>
      </p:sp>
    </p:spTree>
    <p:extLst>
      <p:ext uri="{BB962C8B-B14F-4D97-AF65-F5344CB8AC3E}">
        <p14:creationId xmlns:p14="http://schemas.microsoft.com/office/powerpoint/2010/main" val="296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FDE3C-2DFC-44D1-AD26-4519A0153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87" y="-1"/>
            <a:ext cx="7659640" cy="6480175"/>
          </a:xfrm>
          <a:prstGeom prst="rect">
            <a:avLst/>
          </a:prstGeom>
        </p:spPr>
      </p:pic>
    </p:spTree>
    <p:extLst>
      <p:ext uri="{BB962C8B-B14F-4D97-AF65-F5344CB8AC3E}">
        <p14:creationId xmlns:p14="http://schemas.microsoft.com/office/powerpoint/2010/main" val="459416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BCDC3-FF37-4D44-B170-469D075389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0665" y="0"/>
            <a:ext cx="4939158" cy="6480175"/>
          </a:xfrm>
          <a:prstGeom prst="rect">
            <a:avLst/>
          </a:prstGeom>
        </p:spPr>
      </p:pic>
    </p:spTree>
    <p:extLst>
      <p:ext uri="{BB962C8B-B14F-4D97-AF65-F5344CB8AC3E}">
        <p14:creationId xmlns:p14="http://schemas.microsoft.com/office/powerpoint/2010/main" val="984173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Links</a:t>
            </a:r>
          </a:p>
        </p:txBody>
      </p:sp>
      <p:sp>
        <p:nvSpPr>
          <p:cNvPr id="3" name="Content Placeholder 2"/>
          <p:cNvSpPr>
            <a:spLocks noGrp="1"/>
          </p:cNvSpPr>
          <p:nvPr>
            <p:ph idx="1"/>
          </p:nvPr>
        </p:nvSpPr>
        <p:spPr>
          <a:xfrm>
            <a:off x="360125" y="1080363"/>
            <a:ext cx="10800000" cy="5039450"/>
          </a:xfrm>
        </p:spPr>
        <p:txBody>
          <a:bodyPr>
            <a:normAutofit fontScale="25000" lnSpcReduction="20000"/>
          </a:bodyPr>
          <a:lstStyle/>
          <a:p>
            <a:endParaRPr lang="en-AU" sz="1323" dirty="0"/>
          </a:p>
          <a:p>
            <a:r>
              <a:rPr lang="en-AU" sz="4800" dirty="0">
                <a:hlinkClick r:id="rId2"/>
              </a:rPr>
              <a:t>https://git-scm.com</a:t>
            </a:r>
            <a:endParaRPr lang="en-AU" sz="4800" dirty="0"/>
          </a:p>
          <a:p>
            <a:endParaRPr lang="en-AU" sz="4800" dirty="0">
              <a:hlinkClick r:id="rId3"/>
            </a:endParaRPr>
          </a:p>
          <a:p>
            <a:r>
              <a:rPr lang="en-AU" sz="4800" dirty="0">
                <a:hlinkClick r:id="rId3"/>
              </a:rPr>
              <a:t>http://www.eqqon.com/index.php/Collaborative_Github_Workflow</a:t>
            </a:r>
            <a:endParaRPr lang="en-AU" sz="4800" dirty="0"/>
          </a:p>
          <a:p>
            <a:endParaRPr lang="en-AU" sz="4800" dirty="0"/>
          </a:p>
          <a:p>
            <a:r>
              <a:rPr lang="en-AU" sz="4800" dirty="0">
                <a:hlinkClick r:id="rId4"/>
              </a:rPr>
              <a:t>https://zeroturnaround.com/rebellabs/git-commands-and-best-practices-cheat-sheet/</a:t>
            </a:r>
            <a:endParaRPr lang="en-AU" sz="4800" dirty="0"/>
          </a:p>
          <a:p>
            <a:endParaRPr lang="en-AU" sz="4800" dirty="0"/>
          </a:p>
          <a:p>
            <a:r>
              <a:rPr lang="en-AU" sz="4800" dirty="0">
                <a:hlinkClick r:id="rId5"/>
              </a:rPr>
              <a:t>https://medium.freecodecamp.org/git-cheat-sheet-and-best-practices-c6ce5321f52</a:t>
            </a:r>
            <a:endParaRPr lang="en-AU" sz="4800" dirty="0"/>
          </a:p>
          <a:p>
            <a:endParaRPr lang="en-AU" sz="4800" dirty="0"/>
          </a:p>
          <a:p>
            <a:r>
              <a:rPr lang="en-AU" sz="4800" dirty="0">
                <a:hlinkClick r:id="rId6"/>
              </a:rPr>
              <a:t>https://github.com/git-tips/tips</a:t>
            </a:r>
            <a:endParaRPr lang="en-AU" sz="4800" dirty="0"/>
          </a:p>
          <a:p>
            <a:endParaRPr lang="en-AU" sz="4800" dirty="0"/>
          </a:p>
          <a:p>
            <a:r>
              <a:rPr lang="en-AU" sz="4800" dirty="0">
                <a:hlinkClick r:id="rId7"/>
              </a:rPr>
              <a:t>https://blog.github.com/2015-06-08-how-to-undo-almost-anything-with-git/</a:t>
            </a:r>
            <a:endParaRPr lang="en-AU" sz="4800" dirty="0"/>
          </a:p>
          <a:p>
            <a:endParaRPr lang="en-AU" sz="4800" dirty="0"/>
          </a:p>
          <a:p>
            <a:r>
              <a:rPr lang="en-AU" sz="4800" dirty="0">
                <a:hlinkClick r:id="rId3"/>
              </a:rPr>
              <a:t>http://www.ohshitgit.com</a:t>
            </a:r>
            <a:endParaRPr lang="en-AU" sz="4800" dirty="0"/>
          </a:p>
          <a:p>
            <a:endParaRPr lang="en-AU" sz="4800" dirty="0"/>
          </a:p>
          <a:p>
            <a:r>
              <a:rPr lang="en-AU" sz="4800" dirty="0">
                <a:hlinkClick r:id="rId8"/>
              </a:rPr>
              <a:t>https://rubygarage.org/blog/most-basic-git-commands-with-examples</a:t>
            </a:r>
            <a:endParaRPr lang="en-AU" sz="4800" dirty="0"/>
          </a:p>
          <a:p>
            <a:endParaRPr lang="en-AU" sz="4800" dirty="0"/>
          </a:p>
          <a:p>
            <a:r>
              <a:rPr lang="en-AU" sz="4800" dirty="0">
                <a:hlinkClick r:id="rId9"/>
              </a:rPr>
              <a:t>http://michaeljswart.com/2018/07/the-bare-minimum-you-need-to-know-to-work-with-git/</a:t>
            </a:r>
            <a:endParaRPr lang="en-AU" sz="4800" dirty="0"/>
          </a:p>
          <a:p>
            <a:endParaRPr lang="en-AU" sz="4800" dirty="0"/>
          </a:p>
          <a:p>
            <a:r>
              <a:rPr lang="en-AU" sz="4800" dirty="0">
                <a:hlinkClick r:id="rId10"/>
              </a:rPr>
              <a:t>https://www.ibm.com/developerworks/library/d-learn-workings-git/</a:t>
            </a:r>
            <a:endParaRPr lang="en-AU" sz="4800" dirty="0"/>
          </a:p>
          <a:p>
            <a:endParaRPr lang="en-AU" sz="4800" dirty="0"/>
          </a:p>
          <a:p>
            <a:r>
              <a:rPr lang="en-AU" sz="4800" dirty="0">
                <a:hlinkClick r:id="rId11"/>
              </a:rPr>
              <a:t>http://www.differencebetween.net/technology/difference-between-git-fetch-and-git-pull/</a:t>
            </a:r>
            <a:endParaRPr lang="en-AU" sz="4800" dirty="0"/>
          </a:p>
          <a:p>
            <a:endParaRPr lang="en-AU" sz="4800" dirty="0"/>
          </a:p>
          <a:p>
            <a:r>
              <a:rPr lang="en-AU" sz="4800" dirty="0">
                <a:hlinkClick r:id="rId12"/>
              </a:rPr>
              <a:t>https://www.git-tower.com/learn/git/faq</a:t>
            </a:r>
            <a:endParaRPr lang="en-AU" sz="4800" dirty="0"/>
          </a:p>
          <a:p>
            <a:r>
              <a:rPr lang="en-AU" sz="4800" dirty="0"/>
              <a:t>	 </a:t>
            </a:r>
            <a:r>
              <a:rPr lang="en-AU" sz="4800" dirty="0">
                <a:hlinkClick r:id="rId13"/>
              </a:rPr>
              <a:t>https://www.git-tower.com/learn/git/ebook/en/command-line/introduction</a:t>
            </a:r>
            <a:endParaRPr lang="en-AU" sz="4800" dirty="0"/>
          </a:p>
          <a:p>
            <a:r>
              <a:rPr lang="en-AU" sz="4800" dirty="0"/>
              <a:t>	 </a:t>
            </a:r>
            <a:r>
              <a:rPr lang="en-AU" sz="4800" dirty="0">
                <a:hlinkClick r:id="rId14"/>
              </a:rPr>
              <a:t>https://www.git-tower.com/learn/git/ebook/en/desktop-gui/introduction</a:t>
            </a:r>
            <a:endParaRPr lang="en-AU" sz="4800" dirty="0"/>
          </a:p>
          <a:p>
            <a:endParaRPr lang="en-AU" sz="4800" dirty="0"/>
          </a:p>
          <a:p>
            <a:r>
              <a:rPr lang="en-US" sz="4800" dirty="0">
                <a:hlinkClick r:id="rId15"/>
              </a:rPr>
              <a:t>https://www.pass.org/AttendanEvent/OnlineEvents/24HoursofPASS.aspx</a:t>
            </a:r>
            <a:endParaRPr lang="en-US" sz="4800" dirty="0"/>
          </a:p>
          <a:p>
            <a:r>
              <a:rPr lang="en-US" sz="4800" dirty="0"/>
              <a:t>	Lyndsey </a:t>
            </a:r>
            <a:r>
              <a:rPr lang="en-US" sz="4800" dirty="0" err="1"/>
              <a:t>Padget</a:t>
            </a:r>
            <a:r>
              <a:rPr lang="en-US" sz="4800" dirty="0"/>
              <a:t> Presentation on GIT</a:t>
            </a:r>
            <a:endParaRPr lang="en-AU" sz="4800" dirty="0"/>
          </a:p>
          <a:p>
            <a:endParaRPr lang="en-AU" sz="4800" dirty="0"/>
          </a:p>
        </p:txBody>
      </p:sp>
    </p:spTree>
    <p:extLst>
      <p:ext uri="{BB962C8B-B14F-4D97-AF65-F5344CB8AC3E}">
        <p14:creationId xmlns:p14="http://schemas.microsoft.com/office/powerpoint/2010/main" val="415166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chemeClr val="tx1"/>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#SQLSat866</a:t>
            </a:r>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sp>
        <p:nvSpPr>
          <p:cNvPr id="6" name="Title 1">
            <a:extLst>
              <a:ext uri="{FF2B5EF4-FFF2-40B4-BE49-F238E27FC236}">
                <a16:creationId xmlns:a16="http://schemas.microsoft.com/office/drawing/2014/main" id="{C6ADAF97-C912-8548-8F88-13CFBD7948E1}"/>
              </a:ext>
            </a:extLst>
          </p:cNvPr>
          <p:cNvSpPr txBox="1">
            <a:spLocks/>
          </p:cNvSpPr>
          <p:nvPr/>
        </p:nvSpPr>
        <p:spPr>
          <a:xfrm>
            <a:off x="5292435" y="2090057"/>
            <a:ext cx="3010117" cy="1522945"/>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pPr algn="ctr"/>
            <a:r>
              <a:rPr lang="en-AU" sz="3200" dirty="0">
                <a:solidFill>
                  <a:schemeClr val="tx1"/>
                </a:solidFill>
              </a:rPr>
              <a:t>Thank you for attending #SQLSAT866</a:t>
            </a:r>
            <a:endParaRPr lang="en-US" sz="3200" dirty="0">
              <a:solidFill>
                <a:schemeClr val="tx1"/>
              </a:solidFill>
            </a:endParaRPr>
          </a:p>
        </p:txBody>
      </p:sp>
      <p:pic>
        <p:nvPicPr>
          <p:cNvPr id="7" name="Picture 6">
            <a:extLst>
              <a:ext uri="{FF2B5EF4-FFF2-40B4-BE49-F238E27FC236}">
                <a16:creationId xmlns:a16="http://schemas.microsoft.com/office/drawing/2014/main" id="{2E13EEE6-3B1A-4F0C-BA83-E2231C957312}"/>
              </a:ext>
            </a:extLst>
          </p:cNvPr>
          <p:cNvPicPr>
            <a:picLocks noChangeAspect="1"/>
          </p:cNvPicPr>
          <p:nvPr/>
        </p:nvPicPr>
        <p:blipFill>
          <a:blip r:embed="rId3"/>
          <a:stretch>
            <a:fillRect/>
          </a:stretch>
        </p:blipFill>
        <p:spPr>
          <a:xfrm>
            <a:off x="8852720" y="1972910"/>
            <a:ext cx="1757237" cy="1757237"/>
          </a:xfrm>
          <a:prstGeom prst="rect">
            <a:avLst/>
          </a:prstGeom>
        </p:spPr>
      </p:pic>
    </p:spTree>
    <p:extLst>
      <p:ext uri="{BB962C8B-B14F-4D97-AF65-F5344CB8AC3E}">
        <p14:creationId xmlns:p14="http://schemas.microsoft.com/office/powerpoint/2010/main" val="29818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0EA10-DB47-4B1B-9F1F-0EA2BC7FED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1372" y="508225"/>
            <a:ext cx="3777743" cy="5463724"/>
          </a:xfrm>
          <a:prstGeom prst="rect">
            <a:avLst/>
          </a:prstGeom>
        </p:spPr>
      </p:pic>
      <p:pic>
        <p:nvPicPr>
          <p:cNvPr id="9" name="Picture 8">
            <a:extLst>
              <a:ext uri="{FF2B5EF4-FFF2-40B4-BE49-F238E27FC236}">
                <a16:creationId xmlns:a16="http://schemas.microsoft.com/office/drawing/2014/main" id="{DCEEC233-8860-4FE1-9E82-4BC4B6B18F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1371" y="508225"/>
            <a:ext cx="3777743" cy="5463724"/>
          </a:xfrm>
          <a:prstGeom prst="rect">
            <a:avLst/>
          </a:prstGeom>
        </p:spPr>
      </p:pic>
      <p:pic>
        <p:nvPicPr>
          <p:cNvPr id="7" name="Picture 6">
            <a:extLst>
              <a:ext uri="{FF2B5EF4-FFF2-40B4-BE49-F238E27FC236}">
                <a16:creationId xmlns:a16="http://schemas.microsoft.com/office/drawing/2014/main" id="{C32AD5A2-997E-4676-991B-0C86C1843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1370" y="508225"/>
            <a:ext cx="3777743" cy="5463724"/>
          </a:xfrm>
          <a:prstGeom prst="rect">
            <a:avLst/>
          </a:prstGeom>
        </p:spPr>
      </p:pic>
    </p:spTree>
    <p:extLst>
      <p:ext uri="{BB962C8B-B14F-4D97-AF65-F5344CB8AC3E}">
        <p14:creationId xmlns:p14="http://schemas.microsoft.com/office/powerpoint/2010/main" val="20083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186B2-30C5-4341-B476-462B1B0A57B7}"/>
              </a:ext>
            </a:extLst>
          </p:cNvPr>
          <p:cNvSpPr/>
          <p:nvPr/>
        </p:nvSpPr>
        <p:spPr>
          <a:xfrm>
            <a:off x="2917904" y="477404"/>
            <a:ext cx="5238333" cy="5909310"/>
          </a:xfrm>
          <a:prstGeom prst="rect">
            <a:avLst/>
          </a:prstGeom>
        </p:spPr>
        <p:txBody>
          <a:bodyPr wrap="square">
            <a:spAutoFit/>
          </a:bodyPr>
          <a:lstStyle/>
          <a:p>
            <a:pPr>
              <a:spcAft>
                <a:spcPts val="0"/>
              </a:spcAft>
            </a:pPr>
            <a:r>
              <a:rPr lang="en-AU" sz="5400" dirty="0">
                <a:solidFill>
                  <a:schemeClr val="bg1"/>
                </a:solidFill>
                <a:latin typeface="Arial" panose="020B0604020202020204" pitchFamily="34" charset="0"/>
                <a:ea typeface="Times New Roman" panose="02020603050405020304" pitchFamily="18" charset="0"/>
              </a:rPr>
              <a:t>fork</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branch</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add</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commit</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pull</a:t>
            </a:r>
            <a:endParaRPr lang="en-AU" sz="5400" dirty="0">
              <a:solidFill>
                <a:schemeClr val="bg1"/>
              </a:solidFill>
              <a:latin typeface="Calibri" panose="020F0502020204030204" pitchFamily="34" charset="0"/>
              <a:ea typeface="Calibri" panose="020F0502020204030204" pitchFamily="34" charset="0"/>
            </a:endParaRPr>
          </a:p>
          <a:p>
            <a:pPr>
              <a:spcAft>
                <a:spcPts val="0"/>
              </a:spcAft>
            </a:pPr>
            <a:r>
              <a:rPr lang="en-AU" sz="5400" dirty="0">
                <a:solidFill>
                  <a:schemeClr val="bg1"/>
                </a:solidFill>
                <a:latin typeface="Arial" panose="020B0604020202020204" pitchFamily="34" charset="0"/>
                <a:ea typeface="Times New Roman" panose="02020603050405020304" pitchFamily="18" charset="0"/>
              </a:rPr>
              <a:t>push</a:t>
            </a:r>
          </a:p>
          <a:p>
            <a:pPr>
              <a:spcAft>
                <a:spcPts val="0"/>
              </a:spcAft>
            </a:pPr>
            <a:r>
              <a:rPr lang="en-AU" sz="5400" dirty="0">
                <a:solidFill>
                  <a:schemeClr val="bg1"/>
                </a:solidFill>
                <a:latin typeface="Calibri" panose="020F0502020204030204" pitchFamily="34" charset="0"/>
                <a:ea typeface="Calibri" panose="020F0502020204030204" pitchFamily="34" charset="0"/>
              </a:rPr>
              <a:t>(</a:t>
            </a:r>
            <a:r>
              <a:rPr lang="en-AU" sz="4400" dirty="0">
                <a:solidFill>
                  <a:schemeClr val="bg1"/>
                </a:solidFill>
                <a:latin typeface="Calibri" panose="020F0502020204030204" pitchFamily="34" charset="0"/>
                <a:ea typeface="Calibri" panose="020F0502020204030204" pitchFamily="34" charset="0"/>
              </a:rPr>
              <a:t>plus a few more) </a:t>
            </a:r>
          </a:p>
        </p:txBody>
      </p:sp>
      <p:pic>
        <p:nvPicPr>
          <p:cNvPr id="1026" name="Picture 2" descr="Image">
            <a:extLst>
              <a:ext uri="{FF2B5EF4-FFF2-40B4-BE49-F238E27FC236}">
                <a16:creationId xmlns:a16="http://schemas.microsoft.com/office/drawing/2014/main" id="{9F6E22F3-04B6-4B66-86DA-B9FB37DA0B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7884" y="133097"/>
            <a:ext cx="5014913" cy="64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8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b="1" dirty="0">
                <a:solidFill>
                  <a:schemeClr val="tx1"/>
                </a:solidFill>
              </a:rPr>
              <a:t>Installation</a:t>
            </a:r>
          </a:p>
        </p:txBody>
      </p:sp>
    </p:spTree>
    <p:extLst>
      <p:ext uri="{BB962C8B-B14F-4D97-AF65-F5344CB8AC3E}">
        <p14:creationId xmlns:p14="http://schemas.microsoft.com/office/powerpoint/2010/main" val="3512369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b="1" dirty="0">
                <a:solidFill>
                  <a:schemeClr val="tx1"/>
                </a:solidFill>
                <a:latin typeface="+mj-lt"/>
                <a:cs typeface="+mj-cs"/>
              </a:rPr>
              <a:t>Setup:</a:t>
            </a:r>
            <a:endParaRPr lang="en-US" sz="4536" b="1" dirty="0">
              <a:solidFill>
                <a:schemeClr val="tx1"/>
              </a:solidFill>
            </a:endParaRP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en-US" sz="3402" dirty="0"/>
              <a:t>Install Git</a:t>
            </a:r>
          </a:p>
          <a:p>
            <a:pPr marL="514350" indent="-514350">
              <a:lnSpc>
                <a:spcPct val="150000"/>
              </a:lnSpc>
              <a:buFont typeface="+mj-lt"/>
              <a:buAutoNum type="arabicPeriod"/>
            </a:pPr>
            <a:r>
              <a:rPr lang="en-US" sz="3402" dirty="0"/>
              <a:t>Sign up for Online Account (</a:t>
            </a:r>
            <a:r>
              <a:rPr lang="en-US" sz="3402" dirty="0" err="1"/>
              <a:t>Github</a:t>
            </a:r>
            <a:r>
              <a:rPr lang="en-US" sz="3402" dirty="0"/>
              <a:t>)</a:t>
            </a:r>
          </a:p>
          <a:p>
            <a:pPr marL="514350" indent="-514350">
              <a:lnSpc>
                <a:spcPct val="150000"/>
              </a:lnSpc>
              <a:buFont typeface="+mj-lt"/>
              <a:buAutoNum type="arabicPeriod"/>
            </a:pPr>
            <a:r>
              <a:rPr lang="en-US" sz="3402" dirty="0"/>
              <a:t>Install GitHub Desktop (optional)</a:t>
            </a:r>
          </a:p>
        </p:txBody>
      </p:sp>
      <p:pic>
        <p:nvPicPr>
          <p:cNvPr id="6" name="Picture 5">
            <a:extLst>
              <a:ext uri="{FF2B5EF4-FFF2-40B4-BE49-F238E27FC236}">
                <a16:creationId xmlns:a16="http://schemas.microsoft.com/office/drawing/2014/main" id="{CC90CD5A-FCE8-47F0-AFAB-D54110B02F7C}"/>
              </a:ext>
            </a:extLst>
          </p:cNvPr>
          <p:cNvPicPr>
            <a:picLocks noChangeAspect="1"/>
          </p:cNvPicPr>
          <p:nvPr/>
        </p:nvPicPr>
        <p:blipFill>
          <a:blip r:embed="rId3"/>
          <a:stretch>
            <a:fillRect/>
          </a:stretch>
        </p:blipFill>
        <p:spPr>
          <a:xfrm>
            <a:off x="958722" y="0"/>
            <a:ext cx="10129506" cy="6428509"/>
          </a:xfrm>
          <a:prstGeom prst="rect">
            <a:avLst/>
          </a:prstGeom>
        </p:spPr>
      </p:pic>
      <p:pic>
        <p:nvPicPr>
          <p:cNvPr id="7" name="Picture 6">
            <a:extLst>
              <a:ext uri="{FF2B5EF4-FFF2-40B4-BE49-F238E27FC236}">
                <a16:creationId xmlns:a16="http://schemas.microsoft.com/office/drawing/2014/main" id="{50B16997-7C9E-4C95-942D-05724D0A9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095" y="0"/>
            <a:ext cx="9669671" cy="6480175"/>
          </a:xfrm>
          <a:prstGeom prst="rect">
            <a:avLst/>
          </a:prstGeom>
        </p:spPr>
      </p:pic>
    </p:spTree>
    <p:extLst>
      <p:ext uri="{BB962C8B-B14F-4D97-AF65-F5344CB8AC3E}">
        <p14:creationId xmlns:p14="http://schemas.microsoft.com/office/powerpoint/2010/main" val="231983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75779</TotalTime>
  <Words>1388</Words>
  <Application>Microsoft Office PowerPoint</Application>
  <PresentationFormat>Custom</PresentationFormat>
  <Paragraphs>257</Paragraphs>
  <Slides>54</Slides>
  <Notes>21</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-apple-system</vt:lpstr>
      <vt:lpstr>Arial</vt:lpstr>
      <vt:lpstr>Arial Black</vt:lpstr>
      <vt:lpstr>Calibri</vt:lpstr>
      <vt:lpstr>Courier New</vt:lpstr>
      <vt:lpstr>inherit</vt:lpstr>
      <vt:lpstr>Segoe UI</vt:lpstr>
      <vt:lpstr>Source Sans Pro</vt:lpstr>
      <vt:lpstr>Source Sans Pro Light</vt:lpstr>
      <vt:lpstr>Verdana</vt:lpstr>
      <vt:lpstr>Wingdings</vt:lpstr>
      <vt:lpstr>SQLSatOslo 2016</vt:lpstr>
      <vt:lpstr>GitHub 101  Using Github and Git for Source Control</vt:lpstr>
      <vt:lpstr>Patrick Flynn SQL Server DBA Link Group</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Workflow</vt:lpstr>
      <vt:lpstr>PowerPoint Presentation</vt:lpstr>
      <vt:lpstr>Fork</vt:lpstr>
      <vt:lpstr>PowerPoint Presentation</vt:lpstr>
      <vt:lpstr>Clone</vt:lpstr>
      <vt:lpstr>PowerPoint Presentation</vt:lpstr>
      <vt:lpstr>PowerPoint Presentation</vt:lpstr>
      <vt:lpstr>PowerPoint Presentation</vt:lpstr>
      <vt:lpstr>Branch</vt:lpstr>
      <vt:lpstr>PowerPoint Presentation</vt:lpstr>
      <vt:lpstr>Change Stuff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Request</vt:lpstr>
      <vt:lpstr>PowerPoint Presentation</vt:lpstr>
      <vt:lpstr>PowerPoint Presentation</vt:lpstr>
      <vt:lpstr>PowerPoint Presentation</vt:lpstr>
      <vt:lpstr>PowerPoint Presentation</vt:lpstr>
      <vt:lpstr>Further Info</vt:lpstr>
      <vt:lpstr>PowerPoint Presentation</vt:lpstr>
      <vt:lpstr>PowerPoint Presentation</vt:lpstr>
      <vt:lpstr>PowerPoint Presentation</vt:lpstr>
      <vt:lpstr>PowerPoint Presentation</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Social</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298</cp:revision>
  <dcterms:created xsi:type="dcterms:W3CDTF">2011-08-19T20:30:49Z</dcterms:created>
  <dcterms:modified xsi:type="dcterms:W3CDTF">2019-08-10T01:39:46Z</dcterms:modified>
</cp:coreProperties>
</file>